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434" r:id="rId4"/>
    <p:sldId id="258" r:id="rId5"/>
    <p:sldId id="438" r:id="rId6"/>
    <p:sldId id="445" r:id="rId7"/>
    <p:sldId id="277" r:id="rId8"/>
    <p:sldId id="280" r:id="rId9"/>
    <p:sldId id="439" r:id="rId10"/>
    <p:sldId id="444" r:id="rId11"/>
    <p:sldId id="443" r:id="rId12"/>
    <p:sldId id="442" r:id="rId13"/>
    <p:sldId id="441" r:id="rId14"/>
    <p:sldId id="440" r:id="rId15"/>
    <p:sldId id="446" r:id="rId16"/>
    <p:sldId id="448" r:id="rId17"/>
    <p:sldId id="449" r:id="rId18"/>
    <p:sldId id="447" r:id="rId19"/>
    <p:sldId id="450" r:id="rId20"/>
    <p:sldId id="451" r:id="rId21"/>
    <p:sldId id="265" r:id="rId22"/>
    <p:sldId id="284" r:id="rId2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5BA56-94EE-44C2-B04C-DEEAC449986A}" type="datetimeFigureOut">
              <a:rPr lang="pt-PT" smtClean="0"/>
              <a:t>29/07/2024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6C802-67B8-43A7-BDA3-C01C8AD50F9F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9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66607"/>
            <a:ext cx="9144000" cy="1006688"/>
          </a:xfrm>
        </p:spPr>
        <p:txBody>
          <a:bodyPr>
            <a:normAutofit/>
          </a:bodyPr>
          <a:lstStyle/>
          <a:p>
            <a:r>
              <a:rPr lang="pt-PT" dirty="0"/>
              <a:t> </a:t>
            </a:r>
            <a:r>
              <a:rPr lang="pt-PT" sz="2200" b="1" dirty="0">
                <a:latin typeface="Garamond" panose="02020404030301010803" pitchFamily="18" charset="0"/>
              </a:rPr>
              <a:t>INSTITUTO SUPERIOR DE TRANSPORTES E COMUNICAÇÕES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035" y="1991467"/>
            <a:ext cx="10918209" cy="4577507"/>
          </a:xfrm>
        </p:spPr>
        <p:txBody>
          <a:bodyPr>
            <a:normAutofit/>
          </a:bodyPr>
          <a:lstStyle/>
          <a:p>
            <a:endParaRPr lang="en-US" dirty="0"/>
          </a:p>
          <a:p>
            <a:pPr algn="ctr"/>
            <a:r>
              <a:rPr lang="en-US" sz="2000" b="1" dirty="0" smtClean="0">
                <a:latin typeface="Garamond" panose="02020404030301010803" pitchFamily="18" charset="0"/>
              </a:rPr>
              <a:t>DEPARTAMENTO  </a:t>
            </a:r>
            <a:r>
              <a:rPr lang="en-US" sz="2000" b="1" dirty="0">
                <a:latin typeface="Garamond" panose="02020404030301010803" pitchFamily="18" charset="0"/>
              </a:rPr>
              <a:t>DE GEST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Ã</a:t>
            </a:r>
            <a:r>
              <a:rPr lang="en-US" sz="2000" b="1" dirty="0">
                <a:latin typeface="Garamond" panose="02020404030301010803" pitchFamily="18" charset="0"/>
              </a:rPr>
              <a:t>O, ECONOMIA E FINAN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ÇA</a:t>
            </a:r>
            <a:endParaRPr lang="en-US" sz="2000" dirty="0">
              <a:latin typeface="Garamond" panose="02020404030301010803" pitchFamily="18" charset="0"/>
            </a:endParaRPr>
          </a:p>
          <a:p>
            <a:pPr algn="ctr"/>
            <a:r>
              <a:rPr lang="en-US" sz="2000" dirty="0">
                <a:latin typeface="Garamond" panose="02020404030301010803" pitchFamily="18" charset="0"/>
              </a:rPr>
              <a:t> </a:t>
            </a:r>
            <a:r>
              <a:rPr lang="en-US" sz="2000" b="1" dirty="0">
                <a:latin typeface="Garamond" panose="02020404030301010803" pitchFamily="18" charset="0"/>
              </a:rPr>
              <a:t>LICENCIATURA EM GEST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Ã</a:t>
            </a:r>
            <a:r>
              <a:rPr lang="en-US" sz="2000" b="1" dirty="0">
                <a:latin typeface="Garamond" panose="02020404030301010803" pitchFamily="18" charset="0"/>
              </a:rPr>
              <a:t>O E FINAN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ÇA</a:t>
            </a:r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r>
              <a:rPr lang="en-US" sz="2000" b="1" dirty="0">
                <a:latin typeface="Garamond" panose="02020404030301010803" pitchFamily="18" charset="0"/>
              </a:rPr>
              <a:t>COMPORTAMENTO ORGANIZACIONAL (CO)</a:t>
            </a: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r>
              <a:rPr lang="en-US" sz="2000" b="1" dirty="0" smtClean="0">
                <a:latin typeface="Garamond" panose="02020404030301010803" pitchFamily="18" charset="0"/>
              </a:rPr>
              <a:t>DOCENTE</a:t>
            </a:r>
            <a:r>
              <a:rPr lang="x-none" sz="2000" b="1" dirty="0" smtClean="0">
                <a:latin typeface="Garamond" panose="02020404030301010803" pitchFamily="18" charset="0"/>
              </a:rPr>
              <a:t>S</a:t>
            </a:r>
            <a:r>
              <a:rPr lang="en-US" sz="2000" b="1" dirty="0" smtClean="0">
                <a:latin typeface="Garamond" panose="02020404030301010803" pitchFamily="18" charset="0"/>
              </a:rPr>
              <a:t>: </a:t>
            </a:r>
            <a:r>
              <a:rPr lang="en-US" sz="2000" b="1" dirty="0" err="1">
                <a:latin typeface="Garamond" panose="02020404030301010803" pitchFamily="18" charset="0"/>
              </a:rPr>
              <a:t>Juma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 smtClean="0">
                <a:latin typeface="Garamond" panose="02020404030301010803" pitchFamily="18" charset="0"/>
              </a:rPr>
              <a:t>Mussa</a:t>
            </a:r>
            <a:r>
              <a:rPr lang="x-none" sz="2000" b="1" dirty="0" smtClean="0">
                <a:latin typeface="Garamond" panose="02020404030301010803" pitchFamily="18" charset="0"/>
              </a:rPr>
              <a:t> (</a:t>
            </a:r>
            <a:r>
              <a:rPr lang="x-none" sz="2000" b="1" smtClean="0">
                <a:latin typeface="Garamond" panose="02020404030301010803" pitchFamily="18" charset="0"/>
              </a:rPr>
              <a:t>MSC</a:t>
            </a:r>
            <a:r>
              <a:rPr lang="x-none" sz="2000" b="1" smtClean="0">
                <a:latin typeface="Garamond" panose="02020404030301010803" pitchFamily="18" charset="0"/>
              </a:rPr>
              <a:t>)</a:t>
            </a:r>
            <a:endParaRPr lang="pt-PT" sz="2000" b="1" dirty="0">
              <a:latin typeface="Garamond" panose="02020404030301010803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44046" y="828400"/>
            <a:ext cx="3860800" cy="329184"/>
          </a:xfrm>
        </p:spPr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73254"/>
            <a:ext cx="4114800" cy="648221"/>
          </a:xfrm>
        </p:spPr>
        <p:txBody>
          <a:bodyPr/>
          <a:lstStyle/>
          <a:p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Docente: </a:t>
            </a:r>
            <a:r>
              <a:rPr lang="pt-P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Juma</a:t>
            </a:r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Mussa</a:t>
            </a:r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(MSC),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</a:t>
            </a:fld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717" y="521197"/>
            <a:ext cx="1131070" cy="97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18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70" y="347472"/>
            <a:ext cx="10859729" cy="1176528"/>
          </a:xfrm>
        </p:spPr>
        <p:txBody>
          <a:bodyPr>
            <a:normAutofit fontScale="90000"/>
          </a:bodyPr>
          <a:lstStyle/>
          <a:p>
            <a:r>
              <a:rPr lang="x-none" altLang="pt-PT" dirty="0" smtClean="0">
                <a:latin typeface="Garamond" panose="02020404030301010803" pitchFamily="18" charset="0"/>
              </a:rPr>
              <a:t/>
            </a:r>
            <a:br>
              <a:rPr lang="x-none" altLang="pt-PT" dirty="0" smtClean="0">
                <a:latin typeface="Garamond" panose="02020404030301010803" pitchFamily="18" charset="0"/>
              </a:rPr>
            </a:br>
            <a:r>
              <a:rPr lang="x-none" altLang="pt-PT" dirty="0">
                <a:latin typeface="Garamond" panose="02020404030301010803" pitchFamily="18" charset="0"/>
              </a:rPr>
              <a:t/>
            </a:r>
            <a:br>
              <a:rPr lang="x-none" altLang="pt-PT" dirty="0">
                <a:latin typeface="Garamond" panose="02020404030301010803" pitchFamily="18" charset="0"/>
              </a:rPr>
            </a:br>
            <a:r>
              <a:rPr lang="x-none" altLang="pt-PT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4. Descrever </a:t>
            </a:r>
            <a:r>
              <a:rPr lang="x-none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>a estrutura de tipos de personalidade </a:t>
            </a:r>
            <a:r>
              <a:rPr lang="pt-PT" altLang="pt-PT" sz="3600" dirty="0" err="1">
                <a:solidFill>
                  <a:schemeClr val="tx1"/>
                </a:solidFill>
                <a:latin typeface="Garamond" panose="02020404030301010803" pitchFamily="18" charset="0"/>
              </a:rPr>
              <a:t>Myers-Briggs</a:t>
            </a:r>
            <a:r>
              <a:rPr lang="x-none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>;</a:t>
            </a:r>
            <a:r>
              <a:rPr lang="pt-PT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PT" altLang="pt-PT" sz="3600" dirty="0">
              <a:latin typeface="Garamond" panose="02020404030301010803" pitchFamily="18" charset="0"/>
            </a:endParaRPr>
          </a:p>
          <a:p>
            <a:pPr marL="577850" indent="-577850" algn="just">
              <a:lnSpc>
                <a:spcPct val="90000"/>
              </a:lnSpc>
              <a:buNone/>
            </a:pPr>
            <a:r>
              <a:rPr lang="x-none" altLang="pt-PT" sz="36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4. </a:t>
            </a:r>
            <a:r>
              <a:rPr lang="pt-PT" altLang="pt-PT" sz="36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r>
              <a:rPr lang="pt-PT" altLang="pt-PT" sz="3600" b="1" dirty="0">
                <a:solidFill>
                  <a:srgbClr val="00B050"/>
                </a:solidFill>
                <a:latin typeface="Garamond" panose="02020404030301010803" pitchFamily="18" charset="0"/>
              </a:rPr>
              <a:t>O Indicador de Tipos </a:t>
            </a:r>
            <a:r>
              <a:rPr lang="pt-PT" altLang="pt-PT" sz="3600" b="1" dirty="0" err="1">
                <a:solidFill>
                  <a:srgbClr val="00B050"/>
                </a:solidFill>
                <a:latin typeface="Garamond" panose="02020404030301010803" pitchFamily="18" charset="0"/>
              </a:rPr>
              <a:t>Myers-Briggs</a:t>
            </a:r>
            <a:endParaRPr lang="pt-PT" altLang="pt-PT" sz="3600" b="1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577850" indent="-577850" algn="just">
              <a:lnSpc>
                <a:spcPct val="90000"/>
              </a:lnSpc>
              <a:buNone/>
            </a:pPr>
            <a:endParaRPr lang="pt-PT" altLang="pt-PT" sz="3600" b="1" dirty="0">
              <a:latin typeface="Garamond" panose="02020404030301010803" pitchFamily="18" charset="0"/>
            </a:endParaRPr>
          </a:p>
          <a:p>
            <a:pPr marL="577850" indent="-577850" algn="just">
              <a:lnSpc>
                <a:spcPct val="90000"/>
              </a:lnSpc>
              <a:buNone/>
            </a:pPr>
            <a:r>
              <a:rPr lang="pt-PT" altLang="pt-PT" sz="3600" dirty="0">
                <a:latin typeface="Garamond" panose="02020404030301010803" pitchFamily="18" charset="0"/>
              </a:rPr>
              <a:t>MBTI- </a:t>
            </a:r>
            <a:r>
              <a:rPr lang="pt-PT" altLang="pt-PT" sz="3600" b="1" i="1" dirty="0" err="1">
                <a:latin typeface="Garamond" panose="02020404030301010803" pitchFamily="18" charset="0"/>
              </a:rPr>
              <a:t>Myers-Briggs</a:t>
            </a:r>
            <a:r>
              <a:rPr lang="pt-PT" altLang="pt-PT" sz="3600" b="1" i="1" dirty="0">
                <a:latin typeface="Garamond" panose="02020404030301010803" pitchFamily="18" charset="0"/>
              </a:rPr>
              <a:t> </a:t>
            </a:r>
            <a:r>
              <a:rPr lang="pt-PT" altLang="pt-PT" sz="3600" b="1" i="1" dirty="0" err="1">
                <a:latin typeface="Garamond" panose="02020404030301010803" pitchFamily="18" charset="0"/>
              </a:rPr>
              <a:t>Type</a:t>
            </a:r>
            <a:r>
              <a:rPr lang="pt-PT" altLang="pt-PT" sz="3600" b="1" i="1" dirty="0">
                <a:latin typeface="Garamond" panose="02020404030301010803" pitchFamily="18" charset="0"/>
              </a:rPr>
              <a:t> Indicador </a:t>
            </a:r>
            <a:r>
              <a:rPr lang="pt-PT" altLang="pt-PT" sz="3600" dirty="0">
                <a:latin typeface="Garamond" panose="02020404030301010803" pitchFamily="18" charset="0"/>
              </a:rPr>
              <a:t>é um modelo de tipologia de personalidade mais usado em todo mundo.</a:t>
            </a:r>
          </a:p>
          <a:p>
            <a:pPr marL="577850" indent="-577850" algn="just">
              <a:lnSpc>
                <a:spcPct val="90000"/>
              </a:lnSpc>
              <a:buNone/>
            </a:pPr>
            <a:endParaRPr lang="pt-PT" altLang="pt-PT" sz="3600" dirty="0">
              <a:latin typeface="Garamond" panose="02020404030301010803" pitchFamily="18" charset="0"/>
            </a:endParaRPr>
          </a:p>
          <a:p>
            <a:pPr marL="577850" indent="-577850" algn="just">
              <a:lnSpc>
                <a:spcPct val="90000"/>
              </a:lnSpc>
              <a:buNone/>
            </a:pPr>
            <a:r>
              <a:rPr lang="pt-PT" altLang="pt-PT" sz="3600" dirty="0">
                <a:latin typeface="Garamond" panose="02020404030301010803" pitchFamily="18" charset="0"/>
              </a:rPr>
              <a:t>Trata –se de um teste que é feito sobre personalidade. Procura entender como as pessoas se sentem ou agem em determinadas situações. Com base nas respostas as pessoas são classificadas em: </a:t>
            </a:r>
          </a:p>
          <a:p>
            <a:pPr marL="0" indent="0">
              <a:buNone/>
            </a:pPr>
            <a:endParaRPr lang="x-none" sz="3600" dirty="0" smtClean="0">
              <a:solidFill>
                <a:srgbClr val="00B050"/>
              </a:solidFill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t-PT" sz="3600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-103239"/>
            <a:ext cx="5486400" cy="450711"/>
          </a:xfrm>
        </p:spPr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813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81664"/>
            <a:ext cx="10972800" cy="742335"/>
          </a:xfrm>
        </p:spPr>
        <p:txBody>
          <a:bodyPr>
            <a:normAutofit fontScale="90000"/>
          </a:bodyPr>
          <a:lstStyle/>
          <a:p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4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. Descrever a estrutura de tipos de personalidade </a:t>
            </a:r>
            <a:r>
              <a:rPr lang="pt-PT" altLang="pt-PT" dirty="0" err="1">
                <a:solidFill>
                  <a:schemeClr val="tx1"/>
                </a:solidFill>
                <a:latin typeface="Garamond" panose="02020404030301010803" pitchFamily="18" charset="0"/>
              </a:rPr>
              <a:t>Myers-Briggs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lphaLcParenR"/>
              <a:defRPr/>
            </a:pPr>
            <a:r>
              <a:rPr lang="pt-PT" altLang="pt-PT" sz="2800" b="1" dirty="0">
                <a:latin typeface="Garamond" panose="02020404030301010803" pitchFamily="18" charset="0"/>
              </a:rPr>
              <a:t>Extrovertida </a:t>
            </a:r>
            <a:r>
              <a:rPr lang="pt-PT" altLang="pt-PT" sz="2800" b="1" dirty="0" err="1">
                <a:latin typeface="Garamond" panose="02020404030301010803" pitchFamily="18" charset="0"/>
              </a:rPr>
              <a:t>Vs</a:t>
            </a:r>
            <a:r>
              <a:rPr lang="pt-PT" altLang="pt-PT" sz="2800" b="1" dirty="0">
                <a:latin typeface="Garamond" panose="02020404030301010803" pitchFamily="18" charset="0"/>
              </a:rPr>
              <a:t> Introvertida </a:t>
            </a:r>
            <a:r>
              <a:rPr lang="pt-PT" altLang="pt-PT" sz="2800" dirty="0">
                <a:latin typeface="Garamond" panose="02020404030301010803" pitchFamily="18" charset="0"/>
              </a:rPr>
              <a:t>(indivíduos extrovertidos são comunicativos, sociáveis e os introvertidos são quietos, tímidos</a:t>
            </a:r>
            <a:r>
              <a:rPr lang="pt-PT" altLang="pt-PT" sz="2800" dirty="0" smtClean="0">
                <a:latin typeface="Garamond" panose="02020404030301010803" pitchFamily="18" charset="0"/>
              </a:rPr>
              <a:t>).</a:t>
            </a:r>
          </a:p>
          <a:p>
            <a:pPr marL="514350" indent="-514350" algn="just">
              <a:buFont typeface="+mj-lt"/>
              <a:buAutoNum type="alphaLcParenR"/>
              <a:defRPr/>
            </a:pPr>
            <a:r>
              <a:rPr lang="pt-PT" altLang="pt-PT" sz="2800" b="1" dirty="0" smtClean="0">
                <a:latin typeface="Garamond" panose="02020404030301010803" pitchFamily="18" charset="0"/>
              </a:rPr>
              <a:t> Sensatos </a:t>
            </a:r>
            <a:r>
              <a:rPr lang="pt-PT" altLang="pt-PT" sz="2800" b="1" dirty="0" err="1" smtClean="0">
                <a:latin typeface="Garamond" panose="02020404030301010803" pitchFamily="18" charset="0"/>
              </a:rPr>
              <a:t>vs</a:t>
            </a:r>
            <a:r>
              <a:rPr lang="pt-PT" altLang="pt-PT" sz="2800" b="1" dirty="0" smtClean="0">
                <a:latin typeface="Garamond" panose="02020404030301010803" pitchFamily="18" charset="0"/>
              </a:rPr>
              <a:t> Intuitivos </a:t>
            </a:r>
            <a:r>
              <a:rPr lang="pt-PT" altLang="pt-PT" sz="2800" dirty="0" smtClean="0">
                <a:latin typeface="Garamond" panose="02020404030301010803" pitchFamily="18" charset="0"/>
              </a:rPr>
              <a:t>(indivíduos sensatos são práticos e preferem ordem e rotina. Os intuitivos focam no processo inconsciente e tem uma visão macro)</a:t>
            </a:r>
          </a:p>
          <a:p>
            <a:pPr marL="514350" indent="-514350" algn="just">
              <a:buFont typeface="+mj-lt"/>
              <a:buAutoNum type="alphaLcParenR"/>
              <a:defRPr/>
            </a:pPr>
            <a:r>
              <a:rPr lang="pt-PT" altLang="pt-PT" sz="2800" b="1" dirty="0" smtClean="0">
                <a:latin typeface="Garamond" panose="02020404030301010803" pitchFamily="18" charset="0"/>
              </a:rPr>
              <a:t>Racionais </a:t>
            </a:r>
            <a:r>
              <a:rPr lang="pt-PT" altLang="pt-PT" sz="2800" b="1" dirty="0" err="1">
                <a:latin typeface="Garamond" panose="02020404030301010803" pitchFamily="18" charset="0"/>
              </a:rPr>
              <a:t>vs</a:t>
            </a:r>
            <a:r>
              <a:rPr lang="pt-PT" altLang="pt-PT" sz="2800" b="1" dirty="0">
                <a:latin typeface="Garamond" panose="02020404030301010803" pitchFamily="18" charset="0"/>
              </a:rPr>
              <a:t> Emocionais </a:t>
            </a:r>
            <a:r>
              <a:rPr lang="pt-PT" altLang="pt-PT" sz="2800" dirty="0">
                <a:latin typeface="Garamond" panose="02020404030301010803" pitchFamily="18" charset="0"/>
              </a:rPr>
              <a:t>(os racionais usam a lógica e o raciocínio para lidar com os problemas. Os emocionais recorrem aos seus valores individuais e suas emoções).</a:t>
            </a:r>
          </a:p>
          <a:p>
            <a:pPr marL="514350" indent="-514350" algn="just">
              <a:buFont typeface="+mj-lt"/>
              <a:buAutoNum type="alphaLcParenR"/>
              <a:defRPr/>
            </a:pPr>
            <a:r>
              <a:rPr lang="pt-PT" altLang="pt-PT" sz="2800" b="1" dirty="0" smtClean="0">
                <a:latin typeface="Garamond" panose="02020404030301010803" pitchFamily="18" charset="0"/>
              </a:rPr>
              <a:t>Julgadores </a:t>
            </a:r>
            <a:r>
              <a:rPr lang="pt-PT" altLang="pt-PT" sz="2800" b="1" dirty="0" err="1">
                <a:latin typeface="Garamond" panose="02020404030301010803" pitchFamily="18" charset="0"/>
              </a:rPr>
              <a:t>vs</a:t>
            </a:r>
            <a:r>
              <a:rPr lang="pt-PT" altLang="pt-PT" sz="2800" b="1" dirty="0">
                <a:latin typeface="Garamond" panose="02020404030301010803" pitchFamily="18" charset="0"/>
              </a:rPr>
              <a:t> Perceptivos </a:t>
            </a:r>
            <a:r>
              <a:rPr lang="pt-PT" altLang="pt-PT" sz="2800" dirty="0">
                <a:latin typeface="Garamond" panose="02020404030301010803" pitchFamily="18" charset="0"/>
              </a:rPr>
              <a:t>(os julgadores desejam o controle e preferem um mundo estruturado e organizado. Os perceptivos são flexíveis e espontâneos).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x-none" b="1" dirty="0" smtClean="0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901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5.</a:t>
            </a: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Identificar as caracter</a:t>
            </a: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í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sticas chaves do modelo Big </a:t>
            </a: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Five</a:t>
            </a: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11366090" cy="508081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defRPr/>
            </a:pPr>
            <a:r>
              <a:rPr lang="x-none" altLang="pt-PT" sz="3600" b="1" dirty="0" smtClean="0">
                <a:solidFill>
                  <a:srgbClr val="00B050"/>
                </a:solidFill>
              </a:rPr>
              <a:t>5</a:t>
            </a:r>
            <a:r>
              <a:rPr lang="en-US" altLang="pt-PT" sz="3600" b="1" dirty="0" smtClean="0">
                <a:solidFill>
                  <a:srgbClr val="00B050"/>
                </a:solidFill>
              </a:rPr>
              <a:t>. </a:t>
            </a:r>
            <a:r>
              <a:rPr lang="en-US" altLang="pt-PT" sz="3600" b="1" dirty="0">
                <a:solidFill>
                  <a:srgbClr val="00B050"/>
                </a:solidFill>
              </a:rPr>
              <a:t>O Modelo Big </a:t>
            </a:r>
            <a:r>
              <a:rPr lang="en-US" altLang="pt-PT" sz="3600" b="1" dirty="0" smtClean="0">
                <a:solidFill>
                  <a:srgbClr val="00B050"/>
                </a:solidFill>
              </a:rPr>
              <a:t>Five</a:t>
            </a:r>
            <a:endParaRPr lang="x-none" altLang="pt-PT" sz="3600" b="1" dirty="0" smtClean="0">
              <a:solidFill>
                <a:srgbClr val="00B050"/>
              </a:solidFill>
            </a:endParaRPr>
          </a:p>
          <a:p>
            <a:pPr marL="0" indent="0">
              <a:buNone/>
              <a:defRPr/>
            </a:pPr>
            <a:endParaRPr lang="en-US" altLang="pt-PT" sz="4000" b="1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None/>
              <a:defRPr/>
            </a:pPr>
            <a:r>
              <a:rPr lang="en-US" altLang="pt-PT" sz="4500" b="1" dirty="0">
                <a:latin typeface="Garamond" panose="02020404030301010803" pitchFamily="18" charset="0"/>
              </a:rPr>
              <a:t>Modelo de Cinco </a:t>
            </a:r>
            <a:r>
              <a:rPr lang="en-US" altLang="pt-PT" sz="4500" b="1" dirty="0" err="1">
                <a:latin typeface="Garamond" panose="02020404030301010803" pitchFamily="18" charset="0"/>
              </a:rPr>
              <a:t>factores</a:t>
            </a:r>
            <a:r>
              <a:rPr lang="en-US" altLang="pt-PT" sz="4500" b="1" dirty="0">
                <a:latin typeface="Garamond" panose="02020404030301010803" pitchFamily="18" charset="0"/>
              </a:rPr>
              <a:t> </a:t>
            </a:r>
            <a:r>
              <a:rPr lang="en-US" altLang="pt-PT" sz="4500" b="1" dirty="0" err="1">
                <a:latin typeface="Garamond" panose="02020404030301010803" pitchFamily="18" charset="0"/>
              </a:rPr>
              <a:t>básicos</a:t>
            </a:r>
            <a:r>
              <a:rPr lang="en-US" altLang="pt-PT" sz="4500" b="1" dirty="0">
                <a:latin typeface="Garamond" panose="02020404030301010803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US" altLang="pt-PT" sz="4500" b="1" dirty="0" err="1">
                <a:latin typeface="Garamond" panose="02020404030301010803" pitchFamily="18" charset="0"/>
              </a:rPr>
              <a:t>Extroversão</a:t>
            </a:r>
            <a:r>
              <a:rPr lang="en-US" altLang="pt-PT" sz="4500" dirty="0">
                <a:latin typeface="Garamond" panose="02020404030301010803" pitchFamily="18" charset="0"/>
              </a:rPr>
              <a:t>- </a:t>
            </a:r>
            <a:r>
              <a:rPr lang="en-US" altLang="pt-PT" sz="4500" dirty="0" err="1">
                <a:latin typeface="Garamond" panose="02020404030301010803" pitchFamily="18" charset="0"/>
              </a:rPr>
              <a:t>refere</a:t>
            </a:r>
            <a:r>
              <a:rPr lang="en-US" altLang="pt-PT" sz="4500" dirty="0">
                <a:latin typeface="Garamond" panose="02020404030301010803" pitchFamily="18" charset="0"/>
              </a:rPr>
              <a:t>-se </a:t>
            </a:r>
            <a:r>
              <a:rPr lang="en-US" altLang="pt-PT" sz="4500" dirty="0" err="1">
                <a:latin typeface="Garamond" panose="02020404030301010803" pitchFamily="18" charset="0"/>
              </a:rPr>
              <a:t>ao</a:t>
            </a:r>
            <a:r>
              <a:rPr lang="en-US" altLang="pt-PT" sz="4500" dirty="0">
                <a:latin typeface="Garamond" panose="02020404030301010803" pitchFamily="18" charset="0"/>
              </a:rPr>
              <a:t> </a:t>
            </a:r>
            <a:r>
              <a:rPr lang="en-US" altLang="pt-PT" sz="4500" dirty="0" err="1">
                <a:latin typeface="Garamond" panose="02020404030301010803" pitchFamily="18" charset="0"/>
              </a:rPr>
              <a:t>nível</a:t>
            </a:r>
            <a:r>
              <a:rPr lang="en-US" altLang="pt-PT" sz="4500" dirty="0">
                <a:latin typeface="Garamond" panose="02020404030301010803" pitchFamily="18" charset="0"/>
              </a:rPr>
              <a:t> de </a:t>
            </a:r>
            <a:r>
              <a:rPr lang="en-US" altLang="pt-PT" sz="4500" dirty="0" err="1">
                <a:latin typeface="Garamond" panose="02020404030301010803" pitchFamily="18" charset="0"/>
              </a:rPr>
              <a:t>conforto</a:t>
            </a:r>
            <a:r>
              <a:rPr lang="en-US" altLang="pt-PT" sz="4500" dirty="0">
                <a:latin typeface="Garamond" panose="02020404030301010803" pitchFamily="18" charset="0"/>
              </a:rPr>
              <a:t> de </a:t>
            </a:r>
            <a:r>
              <a:rPr lang="en-US" altLang="pt-PT" sz="4500" dirty="0" err="1">
                <a:latin typeface="Garamond" panose="02020404030301010803" pitchFamily="18" charset="0"/>
              </a:rPr>
              <a:t>uma</a:t>
            </a:r>
            <a:r>
              <a:rPr lang="en-US" altLang="pt-PT" sz="4500" dirty="0">
                <a:latin typeface="Garamond" panose="02020404030301010803" pitchFamily="18" charset="0"/>
              </a:rPr>
              <a:t> </a:t>
            </a:r>
            <a:r>
              <a:rPr lang="en-US" altLang="pt-PT" sz="4500" dirty="0" err="1">
                <a:latin typeface="Garamond" panose="02020404030301010803" pitchFamily="18" charset="0"/>
              </a:rPr>
              <a:t>pesso</a:t>
            </a:r>
            <a:r>
              <a:rPr lang="x-none" altLang="pt-PT" sz="4500" dirty="0">
                <a:latin typeface="Garamond" panose="02020404030301010803" pitchFamily="18" charset="0"/>
              </a:rPr>
              <a:t>a</a:t>
            </a:r>
            <a:r>
              <a:rPr lang="en-US" altLang="pt-PT" sz="4500" dirty="0">
                <a:latin typeface="Garamond" panose="02020404030301010803" pitchFamily="18" charset="0"/>
              </a:rPr>
              <a:t> com </a:t>
            </a:r>
            <a:r>
              <a:rPr lang="en-US" altLang="pt-PT" sz="4500" dirty="0" err="1">
                <a:latin typeface="Garamond" panose="02020404030301010803" pitchFamily="18" charset="0"/>
              </a:rPr>
              <a:t>seus</a:t>
            </a:r>
            <a:r>
              <a:rPr lang="en-US" altLang="pt-PT" sz="4500" dirty="0">
                <a:latin typeface="Garamond" panose="02020404030301010803" pitchFamily="18" charset="0"/>
              </a:rPr>
              <a:t> </a:t>
            </a:r>
            <a:r>
              <a:rPr lang="en-US" altLang="pt-PT" sz="4500" dirty="0" err="1">
                <a:latin typeface="Garamond" panose="02020404030301010803" pitchFamily="18" charset="0"/>
              </a:rPr>
              <a:t>relacionamentos</a:t>
            </a:r>
            <a:r>
              <a:rPr lang="en-US" altLang="pt-PT" sz="4500" b="1" dirty="0">
                <a:latin typeface="Garamond" panose="02020404030301010803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US" altLang="pt-PT" sz="4500" b="1" dirty="0" err="1">
                <a:latin typeface="Garamond" panose="02020404030301010803" pitchFamily="18" charset="0"/>
              </a:rPr>
              <a:t>Amabilidade</a:t>
            </a:r>
            <a:r>
              <a:rPr lang="en-US" altLang="pt-PT" sz="4500" b="1" dirty="0">
                <a:latin typeface="Garamond" panose="02020404030301010803" pitchFamily="18" charset="0"/>
              </a:rPr>
              <a:t>- </a:t>
            </a:r>
            <a:r>
              <a:rPr lang="en-US" altLang="pt-PT" sz="4500" dirty="0" err="1">
                <a:latin typeface="Garamond" panose="02020404030301010803" pitchFamily="18" charset="0"/>
              </a:rPr>
              <a:t>refere</a:t>
            </a:r>
            <a:r>
              <a:rPr lang="en-US" altLang="pt-PT" sz="4500" dirty="0">
                <a:latin typeface="Garamond" panose="02020404030301010803" pitchFamily="18" charset="0"/>
              </a:rPr>
              <a:t>-se à </a:t>
            </a:r>
            <a:r>
              <a:rPr lang="pt-PT" altLang="pt-PT" sz="4500" dirty="0">
                <a:latin typeface="Garamond" panose="02020404030301010803" pitchFamily="18" charset="0"/>
              </a:rPr>
              <a:t>pessoas</a:t>
            </a:r>
            <a:r>
              <a:rPr lang="en-US" altLang="pt-PT" sz="4500" dirty="0">
                <a:latin typeface="Garamond" panose="02020404030301010803" pitchFamily="18" charset="0"/>
              </a:rPr>
              <a:t> </a:t>
            </a:r>
            <a:r>
              <a:rPr lang="en-US" altLang="pt-PT" sz="4500" dirty="0" err="1">
                <a:latin typeface="Garamond" panose="02020404030301010803" pitchFamily="18" charset="0"/>
              </a:rPr>
              <a:t>amáveis</a:t>
            </a:r>
            <a:r>
              <a:rPr lang="en-US" altLang="pt-PT" sz="4500" dirty="0">
                <a:latin typeface="Garamond" panose="02020404030301010803" pitchFamily="18" charset="0"/>
              </a:rPr>
              <a:t> e </a:t>
            </a:r>
            <a:r>
              <a:rPr lang="en-US" altLang="pt-PT" sz="4500" dirty="0" err="1">
                <a:latin typeface="Garamond" panose="02020404030301010803" pitchFamily="18" charset="0"/>
              </a:rPr>
              <a:t>cooperativas</a:t>
            </a:r>
            <a:r>
              <a:rPr lang="en-US" altLang="pt-PT" sz="4500" dirty="0">
                <a:latin typeface="Garamond" panose="02020404030301010803" pitchFamily="18" charset="0"/>
              </a:rPr>
              <a:t>, </a:t>
            </a:r>
            <a:r>
              <a:rPr lang="en-US" altLang="pt-PT" sz="4500" dirty="0" err="1">
                <a:latin typeface="Garamond" panose="02020404030301010803" pitchFamily="18" charset="0"/>
              </a:rPr>
              <a:t>receptivas</a:t>
            </a:r>
            <a:r>
              <a:rPr lang="en-US" altLang="pt-PT" sz="4500" dirty="0">
                <a:latin typeface="Garamond" panose="02020404030301010803" pitchFamily="18" charset="0"/>
              </a:rPr>
              <a:t> e </a:t>
            </a:r>
            <a:r>
              <a:rPr lang="en-US" altLang="pt-PT" sz="4500" dirty="0" err="1">
                <a:latin typeface="Garamond" panose="02020404030301010803" pitchFamily="18" charset="0"/>
              </a:rPr>
              <a:t>confiáveis</a:t>
            </a:r>
            <a:r>
              <a:rPr lang="en-US" altLang="pt-PT" sz="4500" dirty="0">
                <a:latin typeface="Garamond" panose="02020404030301010803" pitchFamily="18" charset="0"/>
              </a:rPr>
              <a:t>. 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US" altLang="pt-PT" sz="4500" b="1" dirty="0" err="1" smtClean="0">
                <a:latin typeface="Garamond" panose="02020404030301010803" pitchFamily="18" charset="0"/>
              </a:rPr>
              <a:t>Consci</a:t>
            </a:r>
            <a:r>
              <a:rPr lang="x-none" altLang="pt-PT" sz="4500" b="1" dirty="0" smtClean="0">
                <a:latin typeface="Garamond" panose="02020404030301010803" pitchFamily="18" charset="0"/>
              </a:rPr>
              <a:t>e</a:t>
            </a:r>
            <a:r>
              <a:rPr lang="en-US" altLang="pt-PT" sz="4500" b="1" dirty="0" err="1" smtClean="0">
                <a:latin typeface="Garamond" panose="02020404030301010803" pitchFamily="18" charset="0"/>
              </a:rPr>
              <a:t>nci</a:t>
            </a:r>
            <a:r>
              <a:rPr lang="x-none" altLang="pt-PT" sz="4500" b="1" dirty="0" smtClean="0">
                <a:latin typeface="Garamond" panose="02020404030301010803" pitchFamily="18" charset="0"/>
              </a:rPr>
              <a:t>osidade</a:t>
            </a:r>
            <a:r>
              <a:rPr lang="en-US" altLang="pt-PT" sz="4500" dirty="0" smtClean="0">
                <a:latin typeface="Garamond" panose="02020404030301010803" pitchFamily="18" charset="0"/>
              </a:rPr>
              <a:t>- </a:t>
            </a:r>
            <a:r>
              <a:rPr lang="en-US" altLang="pt-PT" sz="4500" dirty="0">
                <a:latin typeface="Garamond" panose="02020404030301010803" pitchFamily="18" charset="0"/>
              </a:rPr>
              <a:t>Uma </a:t>
            </a:r>
            <a:r>
              <a:rPr lang="en-US" altLang="pt-PT" sz="4500" dirty="0" err="1">
                <a:latin typeface="Garamond" panose="02020404030301010803" pitchFamily="18" charset="0"/>
              </a:rPr>
              <a:t>pessoa</a:t>
            </a:r>
            <a:r>
              <a:rPr lang="en-US" altLang="pt-PT" sz="4500" dirty="0">
                <a:latin typeface="Garamond" panose="02020404030301010803" pitchFamily="18" charset="0"/>
              </a:rPr>
              <a:t> </a:t>
            </a:r>
            <a:r>
              <a:rPr lang="en-US" altLang="pt-PT" sz="4500" dirty="0" err="1" smtClean="0">
                <a:latin typeface="Garamond" panose="02020404030301010803" pitchFamily="18" charset="0"/>
              </a:rPr>
              <a:t>conscien</a:t>
            </a:r>
            <a:r>
              <a:rPr lang="x-none" altLang="pt-PT" sz="4500" dirty="0" smtClean="0">
                <a:latin typeface="Garamond" panose="02020404030301010803" pitchFamily="18" charset="0"/>
              </a:rPr>
              <a:t>ciosa</a:t>
            </a:r>
            <a:r>
              <a:rPr lang="en-US" altLang="pt-PT" sz="4500" dirty="0" smtClean="0">
                <a:latin typeface="Garamond" panose="02020404030301010803" pitchFamily="18" charset="0"/>
              </a:rPr>
              <a:t> </a:t>
            </a:r>
            <a:r>
              <a:rPr lang="en-US" altLang="pt-PT" sz="4500" dirty="0">
                <a:latin typeface="Garamond" panose="02020404030301010803" pitchFamily="18" charset="0"/>
              </a:rPr>
              <a:t>é </a:t>
            </a:r>
            <a:r>
              <a:rPr lang="en-US" altLang="pt-PT" sz="4500" dirty="0" err="1">
                <a:latin typeface="Garamond" panose="02020404030301010803" pitchFamily="18" charset="0"/>
              </a:rPr>
              <a:t>altamente</a:t>
            </a:r>
            <a:r>
              <a:rPr lang="en-US" altLang="pt-PT" sz="4500" dirty="0">
                <a:latin typeface="Garamond" panose="02020404030301010803" pitchFamily="18" charset="0"/>
              </a:rPr>
              <a:t> </a:t>
            </a:r>
            <a:r>
              <a:rPr lang="en-US" altLang="pt-PT" sz="4500" dirty="0" err="1">
                <a:latin typeface="Garamond" panose="02020404030301010803" pitchFamily="18" charset="0"/>
              </a:rPr>
              <a:t>responsável</a:t>
            </a:r>
            <a:r>
              <a:rPr lang="en-US" altLang="pt-PT" sz="4500" dirty="0">
                <a:latin typeface="Garamond" panose="02020404030301010803" pitchFamily="18" charset="0"/>
              </a:rPr>
              <a:t>, </a:t>
            </a:r>
            <a:r>
              <a:rPr lang="en-US" altLang="pt-PT" sz="4500" dirty="0" err="1">
                <a:latin typeface="Garamond" panose="02020404030301010803" pitchFamily="18" charset="0"/>
              </a:rPr>
              <a:t>organizada</a:t>
            </a:r>
            <a:r>
              <a:rPr lang="en-US" altLang="pt-PT" sz="4500" dirty="0">
                <a:latin typeface="Garamond" panose="02020404030301010803" pitchFamily="18" charset="0"/>
              </a:rPr>
              <a:t>, </a:t>
            </a:r>
            <a:r>
              <a:rPr lang="en-US" altLang="pt-PT" sz="4500" dirty="0" err="1">
                <a:latin typeface="Garamond" panose="02020404030301010803" pitchFamily="18" charset="0"/>
              </a:rPr>
              <a:t>confiável</a:t>
            </a:r>
            <a:r>
              <a:rPr lang="x-none" altLang="pt-PT" sz="4500" dirty="0">
                <a:latin typeface="Garamond" panose="02020404030301010803" pitchFamily="18" charset="0"/>
              </a:rPr>
              <a:t> </a:t>
            </a:r>
            <a:r>
              <a:rPr lang="en-US" altLang="pt-PT" sz="4500" dirty="0">
                <a:latin typeface="Garamond" panose="02020404030301010803" pitchFamily="18" charset="0"/>
              </a:rPr>
              <a:t>e </a:t>
            </a:r>
            <a:r>
              <a:rPr lang="en-US" altLang="pt-PT" sz="4500" dirty="0" err="1">
                <a:latin typeface="Garamond" panose="02020404030301010803" pitchFamily="18" charset="0"/>
              </a:rPr>
              <a:t>persistente</a:t>
            </a:r>
            <a:r>
              <a:rPr lang="en-US" altLang="pt-PT" sz="4500" dirty="0">
                <a:latin typeface="Garamond" panose="02020404030301010803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US" altLang="pt-PT" sz="4500" b="1" dirty="0" err="1">
                <a:latin typeface="Garamond" panose="02020404030301010803" pitchFamily="18" charset="0"/>
              </a:rPr>
              <a:t>Estabilidade</a:t>
            </a:r>
            <a:r>
              <a:rPr lang="en-US" altLang="pt-PT" sz="4500" b="1" dirty="0">
                <a:latin typeface="Garamond" panose="02020404030301010803" pitchFamily="18" charset="0"/>
              </a:rPr>
              <a:t> </a:t>
            </a:r>
            <a:r>
              <a:rPr lang="en-US" altLang="pt-PT" sz="4500" b="1" dirty="0" err="1">
                <a:latin typeface="Garamond" panose="02020404030301010803" pitchFamily="18" charset="0"/>
              </a:rPr>
              <a:t>emocional</a:t>
            </a:r>
            <a:r>
              <a:rPr lang="en-US" altLang="pt-PT" sz="4500" b="1" dirty="0">
                <a:latin typeface="Garamond" panose="02020404030301010803" pitchFamily="18" charset="0"/>
              </a:rPr>
              <a:t>- </a:t>
            </a:r>
            <a:r>
              <a:rPr lang="en-US" altLang="pt-PT" sz="4500" dirty="0" err="1">
                <a:latin typeface="Garamond" panose="02020404030301010803" pitchFamily="18" charset="0"/>
              </a:rPr>
              <a:t>capacidade</a:t>
            </a:r>
            <a:r>
              <a:rPr lang="en-US" altLang="pt-PT" sz="4500" dirty="0">
                <a:latin typeface="Garamond" panose="02020404030301010803" pitchFamily="18" charset="0"/>
              </a:rPr>
              <a:t> de </a:t>
            </a:r>
            <a:r>
              <a:rPr lang="en-US" altLang="pt-PT" sz="4500" dirty="0" err="1">
                <a:latin typeface="Garamond" panose="02020404030301010803" pitchFamily="18" charset="0"/>
              </a:rPr>
              <a:t>uma</a:t>
            </a:r>
            <a:r>
              <a:rPr lang="en-US" altLang="pt-PT" sz="4500" dirty="0">
                <a:latin typeface="Garamond" panose="02020404030301010803" pitchFamily="18" charset="0"/>
              </a:rPr>
              <a:t> </a:t>
            </a:r>
            <a:r>
              <a:rPr lang="en-US" altLang="pt-PT" sz="4500" dirty="0" err="1">
                <a:latin typeface="Garamond" panose="02020404030301010803" pitchFamily="18" charset="0"/>
              </a:rPr>
              <a:t>pessoa</a:t>
            </a:r>
            <a:r>
              <a:rPr lang="en-US" altLang="pt-PT" sz="4500" dirty="0">
                <a:latin typeface="Garamond" panose="02020404030301010803" pitchFamily="18" charset="0"/>
              </a:rPr>
              <a:t> </a:t>
            </a:r>
            <a:r>
              <a:rPr lang="en-US" altLang="pt-PT" sz="4500" dirty="0" err="1">
                <a:latin typeface="Garamond" panose="02020404030301010803" pitchFamily="18" charset="0"/>
              </a:rPr>
              <a:t>enfretar</a:t>
            </a:r>
            <a:r>
              <a:rPr lang="en-US" altLang="pt-PT" sz="4500" dirty="0">
                <a:latin typeface="Garamond" panose="02020404030301010803" pitchFamily="18" charset="0"/>
              </a:rPr>
              <a:t> </a:t>
            </a:r>
            <a:r>
              <a:rPr lang="en-US" altLang="pt-PT" sz="4500" dirty="0" err="1">
                <a:latin typeface="Garamond" panose="02020404030301010803" pitchFamily="18" charset="0"/>
              </a:rPr>
              <a:t>estresse</a:t>
            </a:r>
            <a:r>
              <a:rPr lang="en-US" altLang="pt-PT" sz="4500" dirty="0">
                <a:latin typeface="Garamond" panose="02020404030301010803" pitchFamily="18" charset="0"/>
              </a:rPr>
              <a:t>. </a:t>
            </a:r>
            <a:r>
              <a:rPr lang="en-US" altLang="pt-PT" sz="4500" dirty="0" err="1">
                <a:latin typeface="Garamond" panose="02020404030301010803" pitchFamily="18" charset="0"/>
              </a:rPr>
              <a:t>Pessoas</a:t>
            </a:r>
            <a:r>
              <a:rPr lang="en-US" altLang="pt-PT" sz="4500" dirty="0">
                <a:latin typeface="Garamond" panose="02020404030301010803" pitchFamily="18" charset="0"/>
              </a:rPr>
              <a:t> </a:t>
            </a:r>
            <a:r>
              <a:rPr lang="pt-PT" sz="4500" dirty="0">
                <a:latin typeface="Garamond" panose="02020404030301010803" pitchFamily="18" charset="0"/>
              </a:rPr>
              <a:t>calmas, seguras e</a:t>
            </a:r>
            <a:r>
              <a:rPr lang="en-US" altLang="pt-PT" sz="4500" dirty="0">
                <a:latin typeface="Garamond" panose="02020404030301010803" pitchFamily="18" charset="0"/>
              </a:rPr>
              <a:t> </a:t>
            </a:r>
            <a:r>
              <a:rPr lang="en-US" altLang="pt-PT" sz="4500" dirty="0" err="1">
                <a:latin typeface="Garamond" panose="02020404030301010803" pitchFamily="18" charset="0"/>
              </a:rPr>
              <a:t>autoconfiantes</a:t>
            </a:r>
            <a:r>
              <a:rPr lang="en-US" altLang="pt-PT" sz="4500" dirty="0">
                <a:latin typeface="Garamond" panose="02020404030301010803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US" altLang="pt-PT" sz="4500" b="1" dirty="0" err="1">
                <a:latin typeface="Garamond" panose="02020404030301010803" pitchFamily="18" charset="0"/>
              </a:rPr>
              <a:t>Receptividade</a:t>
            </a:r>
            <a:r>
              <a:rPr lang="en-US" altLang="pt-PT" sz="4500" b="1" dirty="0">
                <a:latin typeface="Garamond" panose="02020404030301010803" pitchFamily="18" charset="0"/>
              </a:rPr>
              <a:t> a </a:t>
            </a:r>
            <a:r>
              <a:rPr lang="en-US" altLang="pt-PT" sz="4500" b="1" dirty="0" err="1">
                <a:latin typeface="Garamond" panose="02020404030301010803" pitchFamily="18" charset="0"/>
              </a:rPr>
              <a:t>novas</a:t>
            </a:r>
            <a:r>
              <a:rPr lang="en-US" altLang="pt-PT" sz="4500" b="1" dirty="0">
                <a:latin typeface="Garamond" panose="02020404030301010803" pitchFamily="18" charset="0"/>
              </a:rPr>
              <a:t> </a:t>
            </a:r>
            <a:r>
              <a:rPr lang="en-US" altLang="pt-PT" sz="4500" b="1" dirty="0" err="1">
                <a:latin typeface="Garamond" panose="02020404030301010803" pitchFamily="18" charset="0"/>
              </a:rPr>
              <a:t>Experiencias</a:t>
            </a:r>
            <a:r>
              <a:rPr lang="en-US" altLang="pt-PT" sz="4500" b="1" dirty="0">
                <a:latin typeface="Garamond" panose="02020404030301010803" pitchFamily="18" charset="0"/>
              </a:rPr>
              <a:t>- </a:t>
            </a:r>
            <a:r>
              <a:rPr lang="en-US" altLang="pt-PT" sz="4500" dirty="0" err="1">
                <a:latin typeface="Garamond" panose="02020404030301010803" pitchFamily="18" charset="0"/>
              </a:rPr>
              <a:t>Interesse</a:t>
            </a:r>
            <a:r>
              <a:rPr lang="en-US" altLang="pt-PT" sz="4500" dirty="0">
                <a:latin typeface="Garamond" panose="02020404030301010803" pitchFamily="18" charset="0"/>
              </a:rPr>
              <a:t> de </a:t>
            </a:r>
            <a:r>
              <a:rPr lang="en-US" altLang="pt-PT" sz="4500" dirty="0" err="1">
                <a:latin typeface="Garamond" panose="02020404030301010803" pitchFamily="18" charset="0"/>
              </a:rPr>
              <a:t>uma</a:t>
            </a:r>
            <a:r>
              <a:rPr lang="en-US" altLang="pt-PT" sz="4500" dirty="0">
                <a:latin typeface="Garamond" panose="02020404030301010803" pitchFamily="18" charset="0"/>
              </a:rPr>
              <a:t> </a:t>
            </a:r>
            <a:r>
              <a:rPr lang="en-US" altLang="pt-PT" sz="4500" dirty="0" err="1">
                <a:latin typeface="Garamond" panose="02020404030301010803" pitchFamily="18" charset="0"/>
              </a:rPr>
              <a:t>pessoa</a:t>
            </a:r>
            <a:r>
              <a:rPr lang="en-US" altLang="pt-PT" sz="4500" dirty="0">
                <a:latin typeface="Garamond" panose="02020404030301010803" pitchFamily="18" charset="0"/>
              </a:rPr>
              <a:t> e</a:t>
            </a:r>
            <a:r>
              <a:rPr lang="x-none" altLang="pt-PT" sz="4500" dirty="0">
                <a:latin typeface="Garamond" panose="02020404030301010803" pitchFamily="18" charset="0"/>
              </a:rPr>
              <a:t>m</a:t>
            </a:r>
            <a:r>
              <a:rPr lang="en-US" altLang="pt-PT" sz="4500" dirty="0">
                <a:latin typeface="Garamond" panose="02020404030301010803" pitchFamily="18" charset="0"/>
              </a:rPr>
              <a:t> </a:t>
            </a:r>
            <a:r>
              <a:rPr lang="en-US" altLang="pt-PT" sz="4500" dirty="0" err="1">
                <a:latin typeface="Garamond" panose="02020404030301010803" pitchFamily="18" charset="0"/>
              </a:rPr>
              <a:t>facínio</a:t>
            </a:r>
            <a:r>
              <a:rPr lang="en-US" altLang="pt-PT" sz="4500" dirty="0">
                <a:latin typeface="Garamond" panose="02020404030301010803" pitchFamily="18" charset="0"/>
              </a:rPr>
              <a:t> e </a:t>
            </a:r>
            <a:r>
              <a:rPr lang="en-US" altLang="pt-PT" sz="4500" dirty="0" err="1">
                <a:latin typeface="Garamond" panose="02020404030301010803" pitchFamily="18" charset="0"/>
              </a:rPr>
              <a:t>novidades</a:t>
            </a:r>
            <a:r>
              <a:rPr lang="en-US" altLang="pt-PT" sz="4500" dirty="0">
                <a:latin typeface="Garamond" panose="02020404030301010803" pitchFamily="18" charset="0"/>
              </a:rPr>
              <a:t>. </a:t>
            </a:r>
            <a:r>
              <a:rPr lang="en-US" altLang="pt-PT" sz="4500" dirty="0" err="1">
                <a:latin typeface="Garamond" panose="02020404030301010803" pitchFamily="18" charset="0"/>
              </a:rPr>
              <a:t>Pessoas</a:t>
            </a:r>
            <a:r>
              <a:rPr lang="en-US" altLang="pt-PT" sz="4500" dirty="0">
                <a:latin typeface="Garamond" panose="02020404030301010803" pitchFamily="18" charset="0"/>
              </a:rPr>
              <a:t> </a:t>
            </a:r>
            <a:r>
              <a:rPr lang="en-US" altLang="pt-PT" sz="4500" dirty="0" err="1">
                <a:latin typeface="Garamond" panose="02020404030301010803" pitchFamily="18" charset="0"/>
              </a:rPr>
              <a:t>receptivias</a:t>
            </a:r>
            <a:r>
              <a:rPr lang="en-US" altLang="pt-PT" sz="4500" dirty="0">
                <a:latin typeface="Garamond" panose="02020404030301010803" pitchFamily="18" charset="0"/>
              </a:rPr>
              <a:t> </a:t>
            </a:r>
            <a:r>
              <a:rPr lang="en-US" altLang="pt-PT" sz="4500" dirty="0" err="1">
                <a:latin typeface="Garamond" panose="02020404030301010803" pitchFamily="18" charset="0"/>
              </a:rPr>
              <a:t>são</a:t>
            </a:r>
            <a:r>
              <a:rPr lang="en-US" altLang="pt-PT" sz="4500" dirty="0">
                <a:latin typeface="Garamond" panose="02020404030301010803" pitchFamily="18" charset="0"/>
              </a:rPr>
              <a:t> cri</a:t>
            </a:r>
            <a:r>
              <a:rPr lang="x-none" altLang="pt-PT" sz="4500" dirty="0">
                <a:latin typeface="Garamond" panose="02020404030301010803" pitchFamily="18" charset="0"/>
              </a:rPr>
              <a:t>a</a:t>
            </a:r>
            <a:r>
              <a:rPr lang="en-US" altLang="pt-PT" sz="4500" dirty="0" err="1">
                <a:latin typeface="Garamond" panose="02020404030301010803" pitchFamily="18" charset="0"/>
              </a:rPr>
              <a:t>tivas</a:t>
            </a:r>
            <a:r>
              <a:rPr lang="en-US" altLang="pt-PT" sz="4500" dirty="0">
                <a:latin typeface="Garamond" panose="02020404030301010803" pitchFamily="18" charset="0"/>
              </a:rPr>
              <a:t> e </a:t>
            </a:r>
            <a:r>
              <a:rPr lang="en-US" altLang="pt-PT" sz="4500" dirty="0" err="1">
                <a:latin typeface="Garamond" panose="02020404030301010803" pitchFamily="18" charset="0"/>
              </a:rPr>
              <a:t>artisticamente</a:t>
            </a:r>
            <a:r>
              <a:rPr lang="en-US" altLang="pt-PT" sz="4500" dirty="0">
                <a:latin typeface="Garamond" panose="02020404030301010803" pitchFamily="18" charset="0"/>
              </a:rPr>
              <a:t> </a:t>
            </a:r>
            <a:r>
              <a:rPr lang="en-US" altLang="pt-PT" sz="4500" dirty="0" err="1">
                <a:latin typeface="Garamond" panose="02020404030301010803" pitchFamily="18" charset="0"/>
              </a:rPr>
              <a:t>sensíveis</a:t>
            </a:r>
            <a:r>
              <a:rPr lang="en-US" altLang="pt-PT" sz="4500" dirty="0">
                <a:latin typeface="Garamond" panose="02020404030301010803" pitchFamily="18" charset="0"/>
              </a:rPr>
              <a:t>. </a:t>
            </a:r>
          </a:p>
          <a:p>
            <a:pPr marL="514350" indent="-514350" algn="just">
              <a:lnSpc>
                <a:spcPct val="150000"/>
              </a:lnSpc>
              <a:buAutoNum type="arabicPeriod" startAt="3"/>
            </a:pPr>
            <a:endParaRPr lang="x-none" sz="3600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x-none" sz="3200" dirty="0" smtClean="0">
              <a:solidFill>
                <a:srgbClr val="00B050"/>
              </a:solidFill>
              <a:latin typeface="Garamond" panose="02020404030301010803" pitchFamily="18" charset="0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492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pt-PT" altLang="pt-PT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6</a:t>
            </a:r>
            <a:r>
              <a:rPr lang="pt-PT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  <a:r>
              <a:rPr lang="x-none" altLang="pt-PT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Discutir o</a:t>
            </a:r>
            <a:r>
              <a:rPr lang="pt-PT" altLang="pt-PT" sz="36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utros</a:t>
            </a:r>
            <a:r>
              <a:rPr lang="pt-PT" altLang="pt-PT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x-none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>tra</a:t>
            </a:r>
            <a:r>
              <a:rPr lang="pt-PT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>ç</a:t>
            </a:r>
            <a:r>
              <a:rPr lang="x-none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>os de personalidades relevantes para CO</a:t>
            </a:r>
            <a:r>
              <a:rPr lang="pt-PT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729" y="1600200"/>
            <a:ext cx="11798709" cy="5095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altLang="pt-PT" sz="3800" b="1" dirty="0">
                <a:solidFill>
                  <a:srgbClr val="00B050"/>
                </a:solidFill>
                <a:latin typeface="Garamond" panose="02020404030301010803" pitchFamily="18" charset="0"/>
              </a:rPr>
              <a:t>6</a:t>
            </a:r>
            <a:r>
              <a:rPr lang="pt-PT" altLang="pt-PT" sz="38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.</a:t>
            </a:r>
            <a:r>
              <a:rPr lang="pt-PT" altLang="pt-PT" sz="3800" b="1" dirty="0">
                <a:solidFill>
                  <a:srgbClr val="00B050"/>
                </a:solidFill>
                <a:latin typeface="Garamond" panose="02020404030301010803" pitchFamily="18" charset="0"/>
              </a:rPr>
              <a:t> Outros </a:t>
            </a:r>
            <a:r>
              <a:rPr lang="x-none" altLang="pt-PT" sz="3800" b="1" dirty="0">
                <a:solidFill>
                  <a:srgbClr val="00B050"/>
                </a:solidFill>
                <a:latin typeface="Garamond" panose="02020404030301010803" pitchFamily="18" charset="0"/>
              </a:rPr>
              <a:t>tra</a:t>
            </a:r>
            <a:r>
              <a:rPr lang="pt-PT" altLang="pt-PT" sz="3800" b="1" dirty="0">
                <a:solidFill>
                  <a:srgbClr val="00B050"/>
                </a:solidFill>
                <a:latin typeface="Garamond" panose="02020404030301010803" pitchFamily="18" charset="0"/>
              </a:rPr>
              <a:t>ç</a:t>
            </a:r>
            <a:r>
              <a:rPr lang="x-none" altLang="pt-PT" sz="3800" b="1" dirty="0">
                <a:solidFill>
                  <a:srgbClr val="00B050"/>
                </a:solidFill>
                <a:latin typeface="Garamond" panose="02020404030301010803" pitchFamily="18" charset="0"/>
              </a:rPr>
              <a:t>os de personalidades relevantes para CO</a:t>
            </a:r>
            <a:endParaRPr lang="pt-PT" altLang="pt-PT" sz="3800" b="1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None/>
            </a:pPr>
            <a:r>
              <a:rPr lang="pt-PT" altLang="pt-PT" sz="28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endParaRPr lang="pt-PT" altLang="pt-PT" sz="2600" b="1" dirty="0">
              <a:latin typeface="Garamond" panose="02020404030301010803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None/>
            </a:pPr>
            <a:r>
              <a:rPr lang="pt-PT" altLang="pt-PT" sz="2600" b="1" dirty="0">
                <a:latin typeface="Garamond" panose="02020404030301010803" pitchFamily="18" charset="0"/>
              </a:rPr>
              <a:t>1. Maquiavelismo –  </a:t>
            </a:r>
            <a:r>
              <a:rPr lang="pt-PT" altLang="pt-PT" sz="2600" dirty="0">
                <a:latin typeface="Garamond" panose="02020404030301010803" pitchFamily="18" charset="0"/>
              </a:rPr>
              <a:t>acreditam que os fins justifica os meios. “ se funcionar use”. A ética não é relevante na execução das tarefas.</a:t>
            </a:r>
          </a:p>
          <a:p>
            <a:pPr marL="514350" indent="-514350" algn="just">
              <a:buFont typeface="Wingdings" panose="05000000000000000000" pitchFamily="2" charset="2"/>
              <a:buNone/>
            </a:pPr>
            <a:endParaRPr lang="pt-PT" altLang="pt-PT" sz="2600" dirty="0">
              <a:latin typeface="Garamond" panose="02020404030301010803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None/>
            </a:pPr>
            <a:r>
              <a:rPr lang="pt-PT" altLang="pt-PT" sz="2600" b="1" dirty="0">
                <a:latin typeface="Garamond" panose="02020404030301010803" pitchFamily="18" charset="0"/>
              </a:rPr>
              <a:t>2. Narcisismo – </a:t>
            </a:r>
            <a:r>
              <a:rPr lang="pt-PT" altLang="pt-PT" sz="2600" dirty="0">
                <a:latin typeface="Garamond" panose="02020404030301010803" pitchFamily="18" charset="0"/>
              </a:rPr>
              <a:t>descreve a situação de alguém com um senso exagerado de importância de si mesmo, que exige admiração excessiva, que pensa ter direito a tudo e é arrogante. </a:t>
            </a:r>
          </a:p>
          <a:p>
            <a:pPr marL="514350" indent="-514350" algn="just">
              <a:buFont typeface="Wingdings" panose="05000000000000000000" pitchFamily="2" charset="2"/>
              <a:buNone/>
            </a:pPr>
            <a:endParaRPr lang="pt-PT" altLang="pt-PT" sz="2600" dirty="0">
              <a:latin typeface="Garamond" panose="02020404030301010803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None/>
            </a:pPr>
            <a:r>
              <a:rPr lang="pt-PT" altLang="pt-PT" sz="2600" dirty="0">
                <a:latin typeface="Garamond" panose="02020404030301010803" pitchFamily="18" charset="0"/>
              </a:rPr>
              <a:t>3. </a:t>
            </a:r>
            <a:r>
              <a:rPr lang="pt-PT" altLang="pt-PT" sz="2600" b="1" dirty="0" smtClean="0">
                <a:latin typeface="Garamond" panose="02020404030301010803" pitchFamily="18" charset="0"/>
              </a:rPr>
              <a:t>Auto</a:t>
            </a:r>
            <a:r>
              <a:rPr lang="x-none" altLang="pt-PT" sz="2600" b="1" dirty="0" smtClean="0">
                <a:latin typeface="Garamond" panose="02020404030301010803" pitchFamily="18" charset="0"/>
              </a:rPr>
              <a:t>-</a:t>
            </a:r>
            <a:r>
              <a:rPr lang="pt-PT" altLang="pt-PT" sz="2600" b="1" dirty="0" smtClean="0">
                <a:latin typeface="Garamond" panose="02020404030301010803" pitchFamily="18" charset="0"/>
              </a:rPr>
              <a:t>monitoramento </a:t>
            </a:r>
            <a:r>
              <a:rPr lang="pt-PT" altLang="pt-PT" sz="2600" dirty="0">
                <a:latin typeface="Garamond" panose="02020404030301010803" pitchFamily="18" charset="0"/>
              </a:rPr>
              <a:t>– refere a capacidade do indivíduo para ajustar seu comportamento a factores externos situacionais. Prestam mais atenção ao comportamento dos outros e se adaptam com maior facilidade. Capazes de mudar para se ajustarem a uma situação e esconder o verdadeiro “eu”.</a:t>
            </a:r>
          </a:p>
          <a:p>
            <a:pPr marL="0" indent="0">
              <a:buNone/>
            </a:pPr>
            <a:endParaRPr lang="pt-PT" sz="2800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281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6. Discutir </a:t>
            </a:r>
            <a:r>
              <a:rPr lang="x-none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>o</a:t>
            </a:r>
            <a:r>
              <a:rPr lang="pt-PT" altLang="pt-PT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utros</a:t>
            </a:r>
            <a:r>
              <a:rPr lang="pt-PT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x-none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>tra</a:t>
            </a:r>
            <a:r>
              <a:rPr lang="pt-PT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>ç</a:t>
            </a:r>
            <a:r>
              <a:rPr lang="x-none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>os de personalidades relevantes para CO</a:t>
            </a:r>
            <a:r>
              <a:rPr lang="pt-PT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just">
              <a:buFont typeface="Wingdings" panose="05000000000000000000" pitchFamily="2" charset="2"/>
              <a:buNone/>
            </a:pPr>
            <a:r>
              <a:rPr lang="x-none" altLang="pt-PT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6. O</a:t>
            </a:r>
            <a:r>
              <a:rPr lang="pt-PT" altLang="pt-PT" sz="3200" dirty="0" err="1" smtClean="0">
                <a:solidFill>
                  <a:srgbClr val="00B050"/>
                </a:solidFill>
                <a:latin typeface="Garamond" panose="02020404030301010803" pitchFamily="18" charset="0"/>
              </a:rPr>
              <a:t>utros</a:t>
            </a:r>
            <a:r>
              <a:rPr lang="pt-PT" altLang="pt-PT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r>
              <a:rPr lang="x-none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tra</a:t>
            </a:r>
            <a:r>
              <a:rPr lang="pt-PT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ç</a:t>
            </a:r>
            <a:r>
              <a:rPr lang="x-none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os de </a:t>
            </a:r>
            <a:r>
              <a:rPr lang="x-none" altLang="pt-PT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personalidades (Cont.)</a:t>
            </a:r>
            <a:endParaRPr lang="x-none" altLang="pt-PT" sz="3200" b="1" dirty="0" smtClean="0">
              <a:solidFill>
                <a:srgbClr val="00B050"/>
              </a:solidFill>
            </a:endParaRPr>
          </a:p>
          <a:p>
            <a:pPr marL="514350" indent="-514350" algn="just">
              <a:buFont typeface="Wingdings" panose="05000000000000000000" pitchFamily="2" charset="2"/>
              <a:buNone/>
            </a:pPr>
            <a:r>
              <a:rPr lang="pt-PT" altLang="pt-PT" sz="3200" b="1" dirty="0" smtClean="0"/>
              <a:t>4</a:t>
            </a:r>
            <a:r>
              <a:rPr lang="pt-PT" altLang="pt-PT" sz="3200" b="1" dirty="0"/>
              <a:t>. </a:t>
            </a:r>
            <a:r>
              <a:rPr lang="pt-PT" altLang="pt-PT" b="1" dirty="0"/>
              <a:t>Aversão ao risco – </a:t>
            </a:r>
            <a:r>
              <a:rPr lang="pt-PT" altLang="pt-PT" dirty="0"/>
              <a:t>Pessoas são diferentes a que se refere a disposição de correr risco.</a:t>
            </a:r>
          </a:p>
          <a:p>
            <a:pPr marL="514350" indent="-514350" algn="just">
              <a:buFont typeface="Wingdings" panose="05000000000000000000" pitchFamily="2" charset="2"/>
              <a:buNone/>
            </a:pPr>
            <a:endParaRPr lang="pt-PT" altLang="pt-PT" dirty="0"/>
          </a:p>
          <a:p>
            <a:pPr marL="514350" indent="-514350" algn="just">
              <a:buFont typeface="Wingdings" panose="05000000000000000000" pitchFamily="2" charset="2"/>
              <a:buNone/>
            </a:pPr>
            <a:r>
              <a:rPr lang="pt-PT" altLang="pt-PT" b="1" dirty="0"/>
              <a:t>5. Personalidade de tipo A – </a:t>
            </a:r>
            <a:r>
              <a:rPr lang="pt-PT" altLang="pt-PT" dirty="0"/>
              <a:t>Luta crónica e incessante </a:t>
            </a:r>
            <a:r>
              <a:rPr lang="pt-PT" altLang="pt-PT" dirty="0" err="1"/>
              <a:t>pela</a:t>
            </a:r>
            <a:r>
              <a:rPr lang="pt-PT" altLang="pt-PT" dirty="0"/>
              <a:t> obtenção crescente de mais coisas e</a:t>
            </a:r>
            <a:r>
              <a:rPr lang="x-none" altLang="pt-PT" dirty="0"/>
              <a:t>m</a:t>
            </a:r>
            <a:r>
              <a:rPr lang="pt-PT" altLang="pt-PT" dirty="0"/>
              <a:t> menos tempo</a:t>
            </a:r>
            <a:r>
              <a:rPr lang="pt-PT" altLang="pt-PT" dirty="0" smtClean="0"/>
              <a:t>.</a:t>
            </a:r>
            <a:endParaRPr lang="x-none" altLang="pt-PT" dirty="0" smtClean="0"/>
          </a:p>
          <a:p>
            <a:pPr marL="514350" indent="-514350" algn="just">
              <a:buFont typeface="Wingdings" panose="05000000000000000000" pitchFamily="2" charset="2"/>
              <a:buNone/>
            </a:pPr>
            <a:endParaRPr lang="pt-PT" altLang="pt-PT" dirty="0"/>
          </a:p>
          <a:p>
            <a:pPr marL="514350" indent="-514350" algn="just">
              <a:buFont typeface="Wingdings" panose="05000000000000000000" pitchFamily="2" charset="2"/>
              <a:buNone/>
            </a:pPr>
            <a:r>
              <a:rPr lang="pt-PT" altLang="pt-PT" dirty="0"/>
              <a:t>6. </a:t>
            </a:r>
            <a:r>
              <a:rPr lang="pt-PT" altLang="pt-PT" b="1" dirty="0"/>
              <a:t>Personalidades Tipo B - </a:t>
            </a:r>
            <a:r>
              <a:rPr lang="pt-PT" altLang="pt-PT" dirty="0"/>
              <a:t>Raramente se sente pressionado com o tempo e obter um numero crescente de coisas ou participar em muitos eventos de cada vez.</a:t>
            </a:r>
            <a:endParaRPr lang="pt-PT" altLang="pt-PT" b="1" dirty="0"/>
          </a:p>
          <a:p>
            <a:pPr marL="514350" indent="-514350" algn="just">
              <a:buFont typeface="Wingdings" panose="05000000000000000000" pitchFamily="2" charset="2"/>
              <a:buNone/>
            </a:pPr>
            <a:endParaRPr lang="pt-PT" altLang="pt-PT" dirty="0"/>
          </a:p>
          <a:p>
            <a:pPr marL="514350" indent="-514350" algn="just">
              <a:buFont typeface="Wingdings" panose="05000000000000000000" pitchFamily="2" charset="2"/>
              <a:buNone/>
            </a:pPr>
            <a:r>
              <a:rPr lang="pt-PT" altLang="pt-PT" b="1" dirty="0" smtClean="0"/>
              <a:t>7</a:t>
            </a:r>
            <a:r>
              <a:rPr lang="pt-PT" altLang="pt-PT" b="1" dirty="0"/>
              <a:t>. Personalidade Proactiva – </a:t>
            </a:r>
            <a:r>
              <a:rPr lang="pt-PT" altLang="pt-PT" dirty="0"/>
              <a:t>Identificam oportunidades, mostram iniciativas, criam as mudanças e persistem até que as mudanças ocorram.</a:t>
            </a:r>
          </a:p>
          <a:p>
            <a:pPr marL="0" indent="0">
              <a:lnSpc>
                <a:spcPct val="150000"/>
              </a:lnSpc>
              <a:buNone/>
            </a:pP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991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7. Definir </a:t>
            </a:r>
            <a:r>
              <a:rPr lang="x-none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>valores e sua import</a:t>
            </a:r>
            <a:r>
              <a:rPr lang="pt-PT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>â</a:t>
            </a: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ncia</a:t>
            </a:r>
            <a:r>
              <a:rPr lang="x-none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just">
              <a:buNone/>
            </a:pPr>
            <a:r>
              <a:rPr lang="x-none" altLang="pt-PT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7. Valores </a:t>
            </a:r>
            <a:r>
              <a:rPr lang="x-none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e sua import</a:t>
            </a:r>
            <a:r>
              <a:rPr lang="pt-PT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â</a:t>
            </a:r>
            <a:r>
              <a:rPr lang="x-none" altLang="pt-PT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ncia</a:t>
            </a:r>
            <a:endParaRPr lang="x-none" altLang="pt-PT" sz="3200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None/>
            </a:pPr>
            <a:r>
              <a:rPr lang="pt-PT" sz="2800" b="1" dirty="0">
                <a:latin typeface="Garamond" panose="02020404030301010803" pitchFamily="18" charset="0"/>
              </a:rPr>
              <a:t>Os valores </a:t>
            </a:r>
            <a:r>
              <a:rPr lang="pt-PT" sz="2800" dirty="0">
                <a:latin typeface="Garamond" panose="02020404030301010803" pitchFamily="18" charset="0"/>
              </a:rPr>
              <a:t>são importantes no estudo do comportamento </a:t>
            </a:r>
            <a:r>
              <a:rPr lang="pt-PT" sz="2800" dirty="0" smtClean="0">
                <a:latin typeface="Garamond" panose="02020404030301010803" pitchFamily="18" charset="0"/>
              </a:rPr>
              <a:t>organizacional</a:t>
            </a:r>
            <a:r>
              <a:rPr lang="x-none" sz="2800" dirty="0" smtClean="0">
                <a:latin typeface="Garamond" panose="02020404030301010803" pitchFamily="18" charset="0"/>
              </a:rPr>
              <a:t> </a:t>
            </a:r>
            <a:r>
              <a:rPr lang="pt-PT" sz="2800" dirty="0" smtClean="0">
                <a:latin typeface="Garamond" panose="02020404030301010803" pitchFamily="18" charset="0"/>
              </a:rPr>
              <a:t>porque </a:t>
            </a:r>
            <a:r>
              <a:rPr lang="pt-PT" sz="2800" b="1" dirty="0">
                <a:latin typeface="Garamond" panose="02020404030301010803" pitchFamily="18" charset="0"/>
              </a:rPr>
              <a:t>estabelecem a base para a compreensão das atitudes e da motivação</a:t>
            </a:r>
            <a:r>
              <a:rPr lang="pt-PT" sz="2800" dirty="0">
                <a:latin typeface="Garamond" panose="02020404030301010803" pitchFamily="18" charset="0"/>
              </a:rPr>
              <a:t>, além de influenciarem </a:t>
            </a:r>
            <a:r>
              <a:rPr lang="pt-PT" sz="2800" b="1" dirty="0">
                <a:latin typeface="Garamond" panose="02020404030301010803" pitchFamily="18" charset="0"/>
              </a:rPr>
              <a:t>nossas percepções</a:t>
            </a:r>
            <a:r>
              <a:rPr lang="pt-PT" sz="2800" b="1" dirty="0" smtClean="0">
                <a:latin typeface="Garamond" panose="02020404030301010803" pitchFamily="18" charset="0"/>
              </a:rPr>
              <a:t>.</a:t>
            </a:r>
            <a:endParaRPr lang="x-none" sz="2800" b="1" dirty="0" smtClean="0">
              <a:latin typeface="Garamond" panose="02020404030301010803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None/>
            </a:pPr>
            <a:r>
              <a:rPr lang="pt-PT" sz="2800" dirty="0" smtClean="0">
                <a:latin typeface="Garamond" panose="02020404030301010803" pitchFamily="18" charset="0"/>
              </a:rPr>
              <a:t> </a:t>
            </a:r>
            <a:r>
              <a:rPr lang="pt-PT" sz="2800" dirty="0">
                <a:latin typeface="Garamond" panose="02020404030301010803" pitchFamily="18" charset="0"/>
              </a:rPr>
              <a:t>As pessoas entram para as organizações com noções preconcebidas das coisas que </a:t>
            </a:r>
            <a:r>
              <a:rPr lang="pt-PT" sz="2800" b="1" dirty="0">
                <a:latin typeface="Garamond" panose="02020404030301010803" pitchFamily="18" charset="0"/>
              </a:rPr>
              <a:t>"devem" ou que "não devem" ser feitas</a:t>
            </a:r>
            <a:r>
              <a:rPr lang="pt-PT" sz="2800" dirty="0">
                <a:latin typeface="Garamond" panose="02020404030301010803" pitchFamily="18" charset="0"/>
              </a:rPr>
              <a:t>. Evidentemente, essas noções não são desprovidas de valores. </a:t>
            </a:r>
            <a:endParaRPr lang="x-none" sz="2800" dirty="0" smtClean="0">
              <a:latin typeface="Garamond" panose="02020404030301010803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None/>
            </a:pPr>
            <a:endParaRPr lang="x-none" sz="2800" dirty="0">
              <a:latin typeface="Garamond" panose="02020404030301010803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None/>
            </a:pPr>
            <a:r>
              <a:rPr lang="pt-PT" sz="2800" dirty="0" err="1" smtClean="0">
                <a:latin typeface="Garamond" panose="02020404030301010803" pitchFamily="18" charset="0"/>
              </a:rPr>
              <a:t>Pelo</a:t>
            </a:r>
            <a:r>
              <a:rPr lang="pt-PT" sz="2800" dirty="0" smtClean="0">
                <a:latin typeface="Garamond" panose="02020404030301010803" pitchFamily="18" charset="0"/>
              </a:rPr>
              <a:t> </a:t>
            </a:r>
            <a:r>
              <a:rPr lang="pt-PT" sz="2800" dirty="0">
                <a:latin typeface="Garamond" panose="02020404030301010803" pitchFamily="18" charset="0"/>
              </a:rPr>
              <a:t>contrário, elas contêm interpretações do que </a:t>
            </a:r>
            <a:r>
              <a:rPr lang="pt-PT" sz="2800" b="1" dirty="0">
                <a:latin typeface="Garamond" panose="02020404030301010803" pitchFamily="18" charset="0"/>
              </a:rPr>
              <a:t>é certo e errado</a:t>
            </a:r>
            <a:r>
              <a:rPr lang="pt-PT" sz="2800" dirty="0">
                <a:latin typeface="Garamond" panose="02020404030301010803" pitchFamily="18" charset="0"/>
              </a:rPr>
              <a:t>. Além disso, implicam que certos comportamentos ou resultados sejam </a:t>
            </a:r>
            <a:r>
              <a:rPr lang="pt-PT" sz="2800" b="1" dirty="0">
                <a:latin typeface="Garamond" panose="02020404030301010803" pitchFamily="18" charset="0"/>
              </a:rPr>
              <a:t>preferíveis a outros</a:t>
            </a:r>
            <a:r>
              <a:rPr lang="pt-PT" sz="2800" dirty="0">
                <a:latin typeface="Garamond" panose="02020404030301010803" pitchFamily="18" charset="0"/>
              </a:rPr>
              <a:t>. </a:t>
            </a:r>
            <a:r>
              <a:rPr lang="pt-PT" sz="2800" dirty="0" smtClean="0">
                <a:latin typeface="Garamond" panose="02020404030301010803" pitchFamily="18" charset="0"/>
              </a:rPr>
              <a:t>Consequentemente, </a:t>
            </a:r>
            <a:r>
              <a:rPr lang="pt-PT" sz="2800" b="1" dirty="0">
                <a:latin typeface="Garamond" panose="02020404030301010803" pitchFamily="18" charset="0"/>
              </a:rPr>
              <a:t>os valores encobrem a </a:t>
            </a:r>
            <a:r>
              <a:rPr lang="pt-PT" sz="2800" b="1" dirty="0" err="1" smtClean="0">
                <a:latin typeface="Garamond" panose="02020404030301010803" pitchFamily="18" charset="0"/>
              </a:rPr>
              <a:t>obje</a:t>
            </a:r>
            <a:r>
              <a:rPr lang="x-none" sz="2800" b="1" dirty="0" smtClean="0">
                <a:latin typeface="Garamond" panose="02020404030301010803" pitchFamily="18" charset="0"/>
              </a:rPr>
              <a:t>c</a:t>
            </a:r>
            <a:r>
              <a:rPr lang="pt-PT" sz="2800" b="1" dirty="0" err="1" smtClean="0">
                <a:latin typeface="Garamond" panose="02020404030301010803" pitchFamily="18" charset="0"/>
              </a:rPr>
              <a:t>tividade</a:t>
            </a:r>
            <a:r>
              <a:rPr lang="pt-PT" sz="2800" b="1" dirty="0" smtClean="0">
                <a:latin typeface="Garamond" panose="02020404030301010803" pitchFamily="18" charset="0"/>
              </a:rPr>
              <a:t> </a:t>
            </a:r>
            <a:r>
              <a:rPr lang="pt-PT" sz="2800" b="1" dirty="0">
                <a:latin typeface="Garamond" panose="02020404030301010803" pitchFamily="18" charset="0"/>
              </a:rPr>
              <a:t>e a racionalidade. </a:t>
            </a:r>
            <a:endParaRPr lang="pt-PT" sz="2800" b="1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1089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7. Definir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valores e sua import</a:t>
            </a: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â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ncia</a:t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x-none" altLang="pt-PT" sz="36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7. valores </a:t>
            </a:r>
            <a:r>
              <a:rPr lang="x-none" altLang="pt-PT" sz="3600" dirty="0">
                <a:solidFill>
                  <a:srgbClr val="00B050"/>
                </a:solidFill>
                <a:latin typeface="Garamond" panose="02020404030301010803" pitchFamily="18" charset="0"/>
              </a:rPr>
              <a:t>e sua import</a:t>
            </a:r>
            <a:r>
              <a:rPr lang="pt-PT" altLang="pt-PT" sz="3600" dirty="0">
                <a:solidFill>
                  <a:srgbClr val="00B050"/>
                </a:solidFill>
                <a:latin typeface="Garamond" panose="02020404030301010803" pitchFamily="18" charset="0"/>
              </a:rPr>
              <a:t>â</a:t>
            </a:r>
            <a:r>
              <a:rPr lang="x-none" altLang="pt-PT" sz="3600" dirty="0">
                <a:solidFill>
                  <a:srgbClr val="00B050"/>
                </a:solidFill>
                <a:latin typeface="Garamond" panose="02020404030301010803" pitchFamily="18" charset="0"/>
              </a:rPr>
              <a:t>ncia</a:t>
            </a:r>
            <a:br>
              <a:rPr lang="x-none" altLang="pt-PT" sz="3600" dirty="0">
                <a:solidFill>
                  <a:srgbClr val="00B050"/>
                </a:solidFill>
                <a:latin typeface="Garamond" panose="02020404030301010803" pitchFamily="18" charset="0"/>
              </a:rPr>
            </a:br>
            <a:endParaRPr lang="x-none" altLang="pt-PT" sz="3600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x-none" sz="30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Defini</a:t>
            </a:r>
            <a:r>
              <a:rPr lang="pt-PT" sz="3000" dirty="0" err="1" smtClean="0">
                <a:solidFill>
                  <a:srgbClr val="00B050"/>
                </a:solidFill>
                <a:latin typeface="Garamond" panose="02020404030301010803" pitchFamily="18" charset="0"/>
              </a:rPr>
              <a:t>çã</a:t>
            </a:r>
            <a:r>
              <a:rPr lang="x-none" sz="30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o: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dirty="0">
                <a:latin typeface="Garamond" panose="02020404030301010803" pitchFamily="18" charset="0"/>
              </a:rPr>
              <a:t/>
            </a:r>
            <a:br>
              <a:rPr lang="pt-PT" dirty="0">
                <a:latin typeface="Garamond" panose="02020404030301010803" pitchFamily="18" charset="0"/>
              </a:rPr>
            </a:br>
            <a:r>
              <a:rPr lang="x-none" b="1" dirty="0" smtClean="0">
                <a:latin typeface="Garamond" panose="02020404030301010803" pitchFamily="18" charset="0"/>
              </a:rPr>
              <a:t>Valores</a:t>
            </a:r>
            <a:r>
              <a:rPr lang="x-none" dirty="0" smtClean="0">
                <a:latin typeface="Garamond" panose="02020404030301010803" pitchFamily="18" charset="0"/>
              </a:rPr>
              <a:t> - r</a:t>
            </a:r>
            <a:r>
              <a:rPr lang="pt-PT" altLang="pt-PT" dirty="0" err="1" smtClean="0">
                <a:latin typeface="Garamond" panose="02020404030301010803" pitchFamily="18" charset="0"/>
              </a:rPr>
              <a:t>epresenta</a:t>
            </a:r>
            <a:r>
              <a:rPr lang="x-none" altLang="pt-PT" dirty="0" smtClean="0">
                <a:latin typeface="Garamond" panose="02020404030301010803" pitchFamily="18" charset="0"/>
              </a:rPr>
              <a:t>m</a:t>
            </a:r>
            <a:r>
              <a:rPr lang="pt-PT" altLang="pt-PT" dirty="0" smtClean="0">
                <a:latin typeface="Garamond" panose="02020404030301010803" pitchFamily="18" charset="0"/>
              </a:rPr>
              <a:t> </a:t>
            </a:r>
            <a:r>
              <a:rPr lang="pt-PT" altLang="pt-PT" b="1" dirty="0">
                <a:latin typeface="Garamond" panose="02020404030301010803" pitchFamily="18" charset="0"/>
              </a:rPr>
              <a:t>convicções básicas de modo de conduta individua</a:t>
            </a:r>
            <a:r>
              <a:rPr lang="x-none" altLang="pt-PT" b="1" dirty="0">
                <a:latin typeface="Garamond" panose="02020404030301010803" pitchFamily="18" charset="0"/>
              </a:rPr>
              <a:t>l</a:t>
            </a:r>
            <a:r>
              <a:rPr lang="pt-PT" altLang="pt-PT" b="1" dirty="0">
                <a:latin typeface="Garamond" panose="02020404030301010803" pitchFamily="18" charset="0"/>
              </a:rPr>
              <a:t> </a:t>
            </a:r>
            <a:r>
              <a:rPr lang="pt-PT" altLang="pt-PT" dirty="0">
                <a:latin typeface="Garamond" panose="02020404030301010803" pitchFamily="18" charset="0"/>
              </a:rPr>
              <a:t>ou socialmente preferível. Este contêm um </a:t>
            </a:r>
            <a:r>
              <a:rPr lang="pt-PT" altLang="pt-PT" b="1" dirty="0">
                <a:latin typeface="Garamond" panose="02020404030301010803" pitchFamily="18" charset="0"/>
              </a:rPr>
              <a:t>elemento de julgamento</a:t>
            </a:r>
            <a:r>
              <a:rPr lang="pt-PT" altLang="pt-PT" dirty="0">
                <a:latin typeface="Garamond" panose="02020404030301010803" pitchFamily="18" charset="0"/>
              </a:rPr>
              <a:t>, baseado naquilo que </a:t>
            </a:r>
            <a:r>
              <a:rPr lang="pt-PT" altLang="pt-PT" b="1" dirty="0">
                <a:latin typeface="Garamond" panose="02020404030301010803" pitchFamily="18" charset="0"/>
              </a:rPr>
              <a:t>o indivíduo acredita ser correcto ou bom.</a:t>
            </a:r>
          </a:p>
          <a:p>
            <a:pPr marL="711200" indent="-711200" algn="just">
              <a:buClr>
                <a:schemeClr val="tx1"/>
              </a:buClr>
              <a:buNone/>
              <a:defRPr/>
            </a:pPr>
            <a:endParaRPr lang="pt-PT" altLang="pt-PT" b="1" dirty="0">
              <a:latin typeface="Garamond" panose="02020404030301010803" pitchFamily="18" charset="0"/>
            </a:endParaRPr>
          </a:p>
          <a:p>
            <a:pPr marL="711200" indent="-711200" algn="just">
              <a:buClr>
                <a:schemeClr val="tx1"/>
              </a:buClr>
              <a:buNone/>
              <a:defRPr/>
            </a:pPr>
            <a:r>
              <a:rPr lang="pt-PT" altLang="pt-PT" dirty="0">
                <a:latin typeface="Garamond" panose="02020404030301010803" pitchFamily="18" charset="0"/>
              </a:rPr>
              <a:t>O</a:t>
            </a:r>
            <a:r>
              <a:rPr lang="x-none" altLang="pt-PT" dirty="0">
                <a:latin typeface="Garamond" panose="02020404030301010803" pitchFamily="18" charset="0"/>
              </a:rPr>
              <a:t>s</a:t>
            </a:r>
            <a:r>
              <a:rPr lang="pt-PT" altLang="pt-PT" dirty="0">
                <a:latin typeface="Garamond" panose="02020404030301010803" pitchFamily="18" charset="0"/>
              </a:rPr>
              <a:t> valores possuem um atributo como de </a:t>
            </a:r>
            <a:r>
              <a:rPr lang="pt-PT" altLang="pt-PT" b="1" dirty="0">
                <a:latin typeface="Garamond" panose="02020404030301010803" pitchFamily="18" charset="0"/>
              </a:rPr>
              <a:t>conteúdo</a:t>
            </a:r>
            <a:r>
              <a:rPr lang="pt-PT" altLang="pt-PT" dirty="0">
                <a:latin typeface="Garamond" panose="02020404030301010803" pitchFamily="18" charset="0"/>
              </a:rPr>
              <a:t> como de </a:t>
            </a:r>
            <a:r>
              <a:rPr lang="pt-PT" altLang="pt-PT" b="1" dirty="0">
                <a:latin typeface="Garamond" panose="02020404030301010803" pitchFamily="18" charset="0"/>
              </a:rPr>
              <a:t>intensidade</a:t>
            </a:r>
            <a:r>
              <a:rPr lang="pt-PT" altLang="pt-PT" dirty="0">
                <a:latin typeface="Garamond" panose="02020404030301010803" pitchFamily="18" charset="0"/>
              </a:rPr>
              <a:t>. O Atributo de conteúdo determina a importância da acção ou atitude e o atributo de intensidade determina quanto é importante</a:t>
            </a:r>
          </a:p>
          <a:p>
            <a:pPr marL="711200" indent="-711200" algn="just">
              <a:buClr>
                <a:schemeClr val="tx1"/>
              </a:buClr>
              <a:buNone/>
              <a:defRPr/>
            </a:pPr>
            <a:r>
              <a:rPr lang="pt-PT" altLang="pt-PT" b="1" dirty="0">
                <a:latin typeface="Garamond" panose="02020404030301010803" pitchFamily="18" charset="0"/>
              </a:rPr>
              <a:t>Os valores são relativamente estáveis  e douradoras. </a:t>
            </a:r>
          </a:p>
          <a:p>
            <a:pPr marL="711200" indent="-711200" algn="just">
              <a:buClr>
                <a:schemeClr val="tx1"/>
              </a:buClr>
              <a:buNone/>
              <a:defRPr/>
            </a:pPr>
            <a:r>
              <a:rPr lang="pt-PT" altLang="pt-PT" dirty="0">
                <a:latin typeface="Garamond" panose="02020404030301010803" pitchFamily="18" charset="0"/>
              </a:rPr>
              <a:t> </a:t>
            </a:r>
          </a:p>
          <a:p>
            <a:pPr marL="711200" indent="-711200" algn="just">
              <a:buClr>
                <a:schemeClr val="tx1"/>
              </a:buClr>
              <a:buNone/>
              <a:defRPr/>
            </a:pPr>
            <a:r>
              <a:rPr lang="pt-PT" altLang="pt-PT" dirty="0">
                <a:latin typeface="Garamond" panose="02020404030301010803" pitchFamily="18" charset="0"/>
              </a:rPr>
              <a:t>O valores são adquiridos nos primeiros anos através de socialização.</a:t>
            </a: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21281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7. Definir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valores e sua import</a:t>
            </a: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â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ncia</a:t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Clr>
                <a:schemeClr val="tx1"/>
              </a:buClr>
              <a:buNone/>
              <a:defRPr/>
            </a:pPr>
            <a:r>
              <a:rPr lang="pt-PT" altLang="pt-PT" b="1" dirty="0"/>
              <a:t>Importância de valores</a:t>
            </a:r>
          </a:p>
          <a:p>
            <a:pPr marL="0" indent="0" algn="just">
              <a:buClr>
                <a:schemeClr val="tx1"/>
              </a:buClr>
              <a:buNone/>
              <a:defRPr/>
            </a:pPr>
            <a:endParaRPr lang="pt-PT" altLang="pt-PT" b="1" dirty="0"/>
          </a:p>
          <a:p>
            <a:pPr marL="711200" indent="-711200" algn="just">
              <a:buClr>
                <a:schemeClr val="tx1"/>
              </a:buClr>
              <a:buNone/>
              <a:defRPr/>
            </a:pPr>
            <a:r>
              <a:rPr lang="pt-PT" altLang="pt-PT" dirty="0"/>
              <a:t>Os valores são importantes para o CO porque constituem a base de compreensão de atitudes e motivações, alem de influenciar as nossas percepções.</a:t>
            </a:r>
          </a:p>
          <a:p>
            <a:pPr marL="711200" indent="-711200" algn="just">
              <a:buClr>
                <a:schemeClr val="tx1"/>
              </a:buClr>
              <a:buNone/>
              <a:defRPr/>
            </a:pPr>
            <a:endParaRPr lang="pt-PT" altLang="pt-PT" dirty="0"/>
          </a:p>
          <a:p>
            <a:pPr marL="711200" indent="-711200" algn="just">
              <a:buClr>
                <a:schemeClr val="tx1"/>
              </a:buClr>
              <a:buNone/>
              <a:defRPr/>
            </a:pPr>
            <a:r>
              <a:rPr lang="pt-PT" altLang="pt-PT" dirty="0"/>
              <a:t>Valores influencia atitudes e comportamento. Valores encobrem objectividades e racionalidade de certas atitudes e comportamento</a:t>
            </a:r>
            <a:endParaRPr lang="en-US" altLang="pt-PT" dirty="0"/>
          </a:p>
          <a:p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1106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8. Diferenciar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valores terminais dos </a:t>
            </a: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instrumentais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Font typeface="Wingdings" panose="05000000000000000000" pitchFamily="2" charset="2"/>
              <a:buNone/>
            </a:pPr>
            <a:r>
              <a:rPr lang="x-none" altLang="pt-PT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 8. </a:t>
            </a:r>
            <a:r>
              <a:rPr lang="pt-PT" altLang="pt-PT" b="1" dirty="0" smtClean="0">
                <a:solidFill>
                  <a:srgbClr val="00B050"/>
                </a:solidFill>
              </a:rPr>
              <a:t>Valores </a:t>
            </a:r>
            <a:r>
              <a:rPr lang="pt-PT" altLang="pt-PT" b="1" dirty="0">
                <a:solidFill>
                  <a:srgbClr val="00B050"/>
                </a:solidFill>
              </a:rPr>
              <a:t>Terminais e Valores Instrumentais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lang="pt-PT" altLang="pt-PT" b="1" dirty="0"/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b="1" dirty="0"/>
              <a:t>Valores Instrumentais </a:t>
            </a:r>
            <a:r>
              <a:rPr lang="pt-PT" altLang="pt-PT" dirty="0"/>
              <a:t> - Modos preferenciais de comportamento ; - MEIOS para se chegar as metas dos valores terminais.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dirty="0"/>
              <a:t> 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b="1" dirty="0"/>
              <a:t>Valores Terminais </a:t>
            </a:r>
            <a:r>
              <a:rPr lang="pt-PT" altLang="pt-PT" dirty="0"/>
              <a:t>- ligados a condição de existência </a:t>
            </a:r>
            <a:r>
              <a:rPr lang="x-none" altLang="pt-PT" dirty="0" smtClean="0"/>
              <a:t>desej</a:t>
            </a:r>
            <a:r>
              <a:rPr lang="pt-PT" altLang="pt-PT" dirty="0" smtClean="0"/>
              <a:t>á</a:t>
            </a:r>
            <a:r>
              <a:rPr lang="x-none" altLang="pt-PT" dirty="0" smtClean="0"/>
              <a:t>vel</a:t>
            </a:r>
            <a:r>
              <a:rPr lang="pt-PT" altLang="pt-PT" dirty="0" smtClean="0"/>
              <a:t> </a:t>
            </a:r>
            <a:r>
              <a:rPr lang="pt-PT" altLang="pt-PT" dirty="0"/>
              <a:t>- Metas a serem atingidas durante a vida.</a:t>
            </a:r>
          </a:p>
          <a:p>
            <a:pPr marL="514350" indent="-514350" algn="just">
              <a:buFont typeface="Wingdings" panose="05000000000000000000" pitchFamily="2" charset="2"/>
              <a:buNone/>
            </a:pP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5042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9. </a:t>
            </a: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Identificar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diferen</a:t>
            </a: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ç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a de gera</a:t>
            </a:r>
            <a:r>
              <a:rPr lang="pt-PT" altLang="pt-PT" dirty="0" err="1">
                <a:solidFill>
                  <a:schemeClr val="tx1"/>
                </a:solidFill>
                <a:latin typeface="Garamond" panose="02020404030301010803" pitchFamily="18" charset="0"/>
              </a:rPr>
              <a:t>ç</a:t>
            </a:r>
            <a:r>
              <a:rPr lang="pt-PT" alt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x-none" alt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no que se refere aos valores;</a:t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x-none" altLang="pt-PT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9. Diferen</a:t>
            </a:r>
            <a:r>
              <a:rPr lang="pt-PT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ç</a:t>
            </a:r>
            <a:r>
              <a:rPr lang="x-none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a de gera</a:t>
            </a:r>
            <a:r>
              <a:rPr lang="pt-PT" altLang="pt-PT" sz="3200" dirty="0" err="1">
                <a:solidFill>
                  <a:srgbClr val="00B050"/>
                </a:solidFill>
                <a:latin typeface="Garamond" panose="02020404030301010803" pitchFamily="18" charset="0"/>
              </a:rPr>
              <a:t>ç</a:t>
            </a:r>
            <a:r>
              <a:rPr lang="pt-PT" altLang="pt-PT" sz="32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x-none" altLang="pt-PT" sz="3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</a:t>
            </a:r>
            <a:r>
              <a:rPr lang="x-none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no que se refere aos </a:t>
            </a:r>
            <a:r>
              <a:rPr lang="x-none" altLang="pt-PT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valores</a:t>
            </a:r>
            <a:endParaRPr lang="x-none" altLang="pt-PT" sz="3200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711200" indent="-711200">
              <a:buClr>
                <a:schemeClr val="tx1"/>
              </a:buClr>
              <a:buNone/>
              <a:defRPr/>
            </a:pPr>
            <a:r>
              <a:rPr lang="x-none" altLang="pt-PT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r>
              <a:rPr lang="pt-PT" altLang="pt-PT" b="1" dirty="0"/>
              <a:t>Veteranos</a:t>
            </a:r>
            <a:r>
              <a:rPr lang="pt-PT" altLang="pt-PT" dirty="0"/>
              <a:t> (anos 50-60) trabalho árduo, conservadorismo, conformismo, </a:t>
            </a:r>
            <a:r>
              <a:rPr lang="pt-PT" altLang="pt-PT" b="1" dirty="0"/>
              <a:t>lealdade á </a:t>
            </a:r>
            <a:r>
              <a:rPr lang="pt-PT" altLang="pt-PT" b="1" dirty="0" err="1"/>
              <a:t>org</a:t>
            </a:r>
            <a:r>
              <a:rPr lang="pt-PT" altLang="pt-PT" b="1" dirty="0"/>
              <a:t>.</a:t>
            </a:r>
          </a:p>
          <a:p>
            <a:pPr marL="711200" indent="-711200">
              <a:buClr>
                <a:schemeClr val="tx1"/>
              </a:buClr>
              <a:buNone/>
              <a:defRPr/>
            </a:pPr>
            <a:endParaRPr lang="pt-PT" altLang="pt-PT" b="1" dirty="0"/>
          </a:p>
          <a:p>
            <a:pPr marL="711200" indent="-711200">
              <a:buClr>
                <a:schemeClr val="tx1"/>
              </a:buClr>
              <a:buNone/>
              <a:defRPr/>
            </a:pPr>
            <a:r>
              <a:rPr lang="pt-PT" altLang="pt-PT" b="1" dirty="0"/>
              <a:t>Baby </a:t>
            </a:r>
            <a:r>
              <a:rPr lang="pt-PT" altLang="pt-PT" b="1" dirty="0" err="1"/>
              <a:t>Boomers</a:t>
            </a:r>
            <a:r>
              <a:rPr lang="pt-PT" altLang="pt-PT" b="1" dirty="0"/>
              <a:t> </a:t>
            </a:r>
            <a:r>
              <a:rPr lang="pt-PT" altLang="pt-PT" dirty="0"/>
              <a:t>(anos 65-85) sucesso, realização, ambição, rejeição ao autoritarismo, </a:t>
            </a:r>
            <a:r>
              <a:rPr lang="pt-PT" altLang="pt-PT" dirty="0" err="1"/>
              <a:t>l</a:t>
            </a:r>
            <a:r>
              <a:rPr lang="pt-PT" altLang="pt-PT" b="1" dirty="0" err="1"/>
              <a:t>ealidade</a:t>
            </a:r>
            <a:r>
              <a:rPr lang="pt-PT" altLang="pt-PT" b="1" dirty="0"/>
              <a:t> a carreira</a:t>
            </a:r>
          </a:p>
          <a:p>
            <a:pPr marL="711200" indent="-711200">
              <a:buClr>
                <a:schemeClr val="tx1"/>
              </a:buClr>
              <a:buNone/>
              <a:defRPr/>
            </a:pPr>
            <a:endParaRPr lang="pt-PT" altLang="pt-PT" b="1" dirty="0"/>
          </a:p>
          <a:p>
            <a:pPr marL="711200" indent="-711200">
              <a:buClr>
                <a:schemeClr val="tx1"/>
              </a:buClr>
              <a:buNone/>
              <a:defRPr/>
            </a:pPr>
            <a:r>
              <a:rPr lang="pt-PT" altLang="pt-PT" b="1" dirty="0"/>
              <a:t>Geração X</a:t>
            </a:r>
            <a:r>
              <a:rPr lang="pt-PT" altLang="pt-PT" dirty="0"/>
              <a:t> (anos 85-2000) estilo de vida equilibrado, trabalho em equipe, rejeição às normas, </a:t>
            </a:r>
            <a:r>
              <a:rPr lang="pt-PT" altLang="pt-PT" b="1" dirty="0"/>
              <a:t>lealdade aos relacionamento </a:t>
            </a:r>
          </a:p>
          <a:p>
            <a:pPr marL="711200" indent="-711200">
              <a:buClr>
                <a:schemeClr val="tx1"/>
              </a:buClr>
              <a:buNone/>
              <a:defRPr/>
            </a:pPr>
            <a:endParaRPr lang="pt-PT" altLang="pt-PT" b="1" dirty="0"/>
          </a:p>
          <a:p>
            <a:pPr marL="711200" indent="-711200">
              <a:buClr>
                <a:schemeClr val="tx1"/>
              </a:buClr>
              <a:buNone/>
              <a:defRPr/>
            </a:pPr>
            <a:r>
              <a:rPr lang="pt-PT" altLang="pt-PT" b="1" dirty="0"/>
              <a:t>Geração de tecnologia </a:t>
            </a:r>
            <a:r>
              <a:rPr lang="pt-PT" altLang="pt-PT" dirty="0"/>
              <a:t>(2000 em diante) </a:t>
            </a:r>
            <a:r>
              <a:rPr lang="pt-PT" altLang="pt-PT" dirty="0" err="1"/>
              <a:t>auto-confiança</a:t>
            </a:r>
            <a:r>
              <a:rPr lang="pt-PT" altLang="pt-PT" dirty="0"/>
              <a:t>, sucesso, independência pessoal, </a:t>
            </a:r>
            <a:r>
              <a:rPr lang="pt-PT" altLang="pt-PT" dirty="0" err="1"/>
              <a:t>trab</a:t>
            </a:r>
            <a:r>
              <a:rPr lang="pt-PT" altLang="pt-PT" dirty="0"/>
              <a:t>. em equipe, </a:t>
            </a:r>
            <a:r>
              <a:rPr lang="pt-PT" altLang="pt-PT" b="1" dirty="0"/>
              <a:t>lealdade a si mesmo e ao relacionamento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lang="pt-PT" altLang="pt-PT" b="1" dirty="0">
              <a:solidFill>
                <a:srgbClr val="00B050"/>
              </a:solidFill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endParaRPr lang="pt-PT" altLang="pt-PT" b="1" dirty="0"/>
          </a:p>
          <a:p>
            <a:pPr marL="514350" indent="-514350" algn="just">
              <a:buFont typeface="Wingdings" panose="05000000000000000000" pitchFamily="2" charset="2"/>
              <a:buNone/>
            </a:pP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133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x-none" dirty="0" smtClean="0"/>
              <a:t>                               </a:t>
            </a:r>
            <a:r>
              <a:rPr lang="en-US" b="1" dirty="0" smtClean="0">
                <a:latin typeface="Garamond" panose="02020404030301010803" pitchFamily="18" charset="0"/>
              </a:rPr>
              <a:t>AULA-</a:t>
            </a:r>
            <a:r>
              <a:rPr lang="x-none" b="1" dirty="0">
                <a:latin typeface="Garamond" panose="02020404030301010803" pitchFamily="18" charset="0"/>
              </a:rPr>
              <a:t> </a:t>
            </a:r>
            <a:r>
              <a:rPr lang="x-none" b="1" dirty="0" smtClean="0">
                <a:latin typeface="Garamond" panose="02020404030301010803" pitchFamily="18" charset="0"/>
              </a:rPr>
              <a:t>5</a:t>
            </a:r>
            <a:r>
              <a:rPr lang="en-US" sz="3200" dirty="0" smtClean="0">
                <a:latin typeface="Garamond" panose="02020404030301010803" pitchFamily="18" charset="0"/>
              </a:rPr>
              <a:t>     </a:t>
            </a:r>
            <a:endParaRPr lang="pt-PT" sz="3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319" y="914400"/>
            <a:ext cx="11136573" cy="5262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PT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x-none" sz="2800" b="1" dirty="0" smtClean="0">
                <a:latin typeface="+mj-lt"/>
                <a:cs typeface="Times New Roman" panose="02020603050405020304" pitchFamily="18" charset="0"/>
              </a:rPr>
              <a:t>Sum</a:t>
            </a:r>
            <a:r>
              <a:rPr lang="pt-PT" sz="2800" b="1" dirty="0" smtClean="0">
                <a:latin typeface="+mj-lt"/>
                <a:cs typeface="Times New Roman" panose="02020603050405020304" pitchFamily="18" charset="0"/>
              </a:rPr>
              <a:t>á</a:t>
            </a:r>
            <a:r>
              <a:rPr lang="x-none" sz="2800" b="1" dirty="0" smtClean="0">
                <a:latin typeface="+mj-lt"/>
                <a:cs typeface="Times New Roman" panose="02020603050405020304" pitchFamily="18" charset="0"/>
              </a:rPr>
              <a:t>rio</a:t>
            </a:r>
            <a:r>
              <a:rPr lang="x-none" sz="44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: </a:t>
            </a:r>
            <a:r>
              <a:rPr lang="x-none" sz="36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Personalidade e Valores</a:t>
            </a:r>
            <a:endParaRPr lang="pt-PT" sz="36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</a:t>
            </a:r>
            <a:r>
              <a:rPr lang="x-none" dirty="0" smtClean="0"/>
              <a:t>s</a:t>
            </a:r>
            <a:r>
              <a:rPr lang="pt-PT" dirty="0" smtClean="0"/>
              <a:t>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 smtClean="0"/>
              <a:t>Mussa</a:t>
            </a:r>
            <a:r>
              <a:rPr lang="x-none" dirty="0" smtClean="0"/>
              <a:t> (MSC) e Diogo Mutemba</a:t>
            </a:r>
            <a:r>
              <a:rPr lang="pt-PT" dirty="0" smtClean="0"/>
              <a:t> (</a:t>
            </a:r>
            <a:r>
              <a:rPr lang="x-none" dirty="0" smtClean="0"/>
              <a:t>MBA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024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9. </a:t>
            </a: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Identificar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diferen</a:t>
            </a: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ç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a de gera</a:t>
            </a:r>
            <a:r>
              <a:rPr lang="pt-PT" altLang="pt-PT" dirty="0" err="1">
                <a:solidFill>
                  <a:schemeClr val="tx1"/>
                </a:solidFill>
                <a:latin typeface="Garamond" panose="02020404030301010803" pitchFamily="18" charset="0"/>
              </a:rPr>
              <a:t>ç</a:t>
            </a:r>
            <a:r>
              <a:rPr lang="pt-PT" alt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x-none" alt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no que se refere aos valores;</a:t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27355"/>
            <a:ext cx="11582400" cy="5383161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x-none" altLang="pt-PT" sz="4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9. Diferen</a:t>
            </a:r>
            <a:r>
              <a:rPr lang="pt-PT" altLang="pt-PT" sz="4200" dirty="0">
                <a:solidFill>
                  <a:srgbClr val="00B050"/>
                </a:solidFill>
                <a:latin typeface="Garamond" panose="02020404030301010803" pitchFamily="18" charset="0"/>
              </a:rPr>
              <a:t>ç</a:t>
            </a:r>
            <a:r>
              <a:rPr lang="x-none" altLang="pt-PT" sz="4200" dirty="0">
                <a:solidFill>
                  <a:srgbClr val="00B050"/>
                </a:solidFill>
                <a:latin typeface="Garamond" panose="02020404030301010803" pitchFamily="18" charset="0"/>
              </a:rPr>
              <a:t>a de gera</a:t>
            </a:r>
            <a:r>
              <a:rPr lang="pt-PT" altLang="pt-PT" sz="4200" dirty="0" err="1">
                <a:solidFill>
                  <a:srgbClr val="00B050"/>
                </a:solidFill>
                <a:latin typeface="Garamond" panose="02020404030301010803" pitchFamily="18" charset="0"/>
              </a:rPr>
              <a:t>ç</a:t>
            </a:r>
            <a:r>
              <a:rPr lang="pt-PT" altLang="pt-PT" sz="42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x-none" altLang="pt-PT" sz="4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</a:t>
            </a:r>
            <a:r>
              <a:rPr lang="x-none" altLang="pt-PT" sz="4200" dirty="0">
                <a:solidFill>
                  <a:srgbClr val="00B050"/>
                </a:solidFill>
                <a:latin typeface="Garamond" panose="02020404030301010803" pitchFamily="18" charset="0"/>
              </a:rPr>
              <a:t>no que se refere aos </a:t>
            </a:r>
            <a:r>
              <a:rPr lang="x-none" altLang="pt-PT" sz="4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valores</a:t>
            </a:r>
          </a:p>
          <a:p>
            <a:pPr marL="457200" indent="-457200">
              <a:lnSpc>
                <a:spcPct val="80000"/>
              </a:lnSpc>
              <a:buNone/>
              <a:defRPr/>
            </a:pPr>
            <a:endParaRPr lang="x-none" altLang="pt-PT" sz="4200" b="1" dirty="0" smtClean="0"/>
          </a:p>
          <a:p>
            <a:pPr marL="457200" indent="-457200">
              <a:lnSpc>
                <a:spcPct val="80000"/>
              </a:lnSpc>
              <a:buNone/>
              <a:defRPr/>
            </a:pPr>
            <a:r>
              <a:rPr lang="pt-PT" altLang="pt-PT" sz="4200" dirty="0" smtClean="0">
                <a:latin typeface="Garamond" panose="02020404030301010803" pitchFamily="18" charset="0"/>
              </a:rPr>
              <a:t>Valores </a:t>
            </a:r>
            <a:r>
              <a:rPr lang="pt-PT" altLang="pt-PT" sz="4200" dirty="0">
                <a:latin typeface="Garamond" panose="02020404030301010803" pitchFamily="18" charset="0"/>
              </a:rPr>
              <a:t>em diferentes culturas</a:t>
            </a:r>
          </a:p>
          <a:p>
            <a:pPr marL="457200" indent="-457200">
              <a:lnSpc>
                <a:spcPct val="80000"/>
              </a:lnSpc>
              <a:buNone/>
              <a:defRPr/>
            </a:pPr>
            <a:endParaRPr lang="pt-PT" altLang="pt-PT" sz="4200" b="1" dirty="0">
              <a:latin typeface="Garamond" panose="02020404030301010803" pitchFamily="18" charset="0"/>
            </a:endParaRPr>
          </a:p>
          <a:p>
            <a:pPr marL="457200" indent="-457200">
              <a:lnSpc>
                <a:spcPct val="120000"/>
              </a:lnSpc>
              <a:buNone/>
              <a:defRPr/>
            </a:pPr>
            <a:r>
              <a:rPr lang="pt-PT" altLang="pt-PT" sz="4200" b="1" dirty="0">
                <a:latin typeface="Garamond" panose="02020404030301010803" pitchFamily="18" charset="0"/>
              </a:rPr>
              <a:t>Dimensões de valores na cultura</a:t>
            </a:r>
          </a:p>
          <a:p>
            <a:pPr marL="457200" indent="-457200">
              <a:lnSpc>
                <a:spcPct val="120000"/>
              </a:lnSpc>
              <a:buNone/>
              <a:defRPr/>
            </a:pPr>
            <a:r>
              <a:rPr lang="pt-PT" altLang="pt-PT" sz="4200" b="1" dirty="0">
                <a:latin typeface="Garamond" panose="02020404030301010803" pitchFamily="18" charset="0"/>
              </a:rPr>
              <a:t>Distância de poder - </a:t>
            </a:r>
            <a:r>
              <a:rPr lang="pt-PT" altLang="pt-PT" sz="4200" dirty="0">
                <a:latin typeface="Garamond" panose="02020404030301010803" pitchFamily="18" charset="0"/>
              </a:rPr>
              <a:t>grau em que as pessoas de um país aceitam que o poder seja distribuído desigualmente dentro das instituições e </a:t>
            </a:r>
            <a:r>
              <a:rPr lang="pt-PT" altLang="pt-PT" sz="4200" dirty="0" err="1">
                <a:latin typeface="Garamond" panose="02020404030301010803" pitchFamily="18" charset="0"/>
              </a:rPr>
              <a:t>org</a:t>
            </a:r>
            <a:r>
              <a:rPr lang="pt-PT" altLang="pt-PT" sz="4200" dirty="0">
                <a:latin typeface="Garamond" panose="02020404030301010803" pitchFamily="18" charset="0"/>
              </a:rPr>
              <a:t>. Esta aceitação pode ser gradual, desde distribuído relativamente igual (pouca distância de poder) até ao extremamente desigual (muita distância de poder).</a:t>
            </a:r>
          </a:p>
          <a:p>
            <a:pPr marL="711200" indent="-711200">
              <a:lnSpc>
                <a:spcPct val="120000"/>
              </a:lnSpc>
              <a:buClr>
                <a:schemeClr val="tx1"/>
              </a:buClr>
              <a:buNone/>
              <a:defRPr/>
            </a:pPr>
            <a:r>
              <a:rPr lang="pt-PT" altLang="pt-PT" sz="4200" b="1" dirty="0">
                <a:latin typeface="Garamond" panose="02020404030301010803" pitchFamily="18" charset="0"/>
              </a:rPr>
              <a:t>Individualismo </a:t>
            </a:r>
            <a:r>
              <a:rPr lang="pt-PT" altLang="pt-PT" sz="4200" b="1" dirty="0" err="1">
                <a:latin typeface="Garamond" panose="02020404030301010803" pitchFamily="18" charset="0"/>
              </a:rPr>
              <a:t>Vs</a:t>
            </a:r>
            <a:r>
              <a:rPr lang="pt-PT" altLang="pt-PT" sz="4200" b="1" dirty="0">
                <a:latin typeface="Garamond" panose="02020404030301010803" pitchFamily="18" charset="0"/>
              </a:rPr>
              <a:t> colectivismo – </a:t>
            </a:r>
            <a:r>
              <a:rPr lang="pt-PT" altLang="pt-PT" sz="4200" dirty="0">
                <a:latin typeface="Garamond" panose="02020404030301010803" pitchFamily="18" charset="0"/>
              </a:rPr>
              <a:t>Individualismo refere-se ao grau em que pessoas de um país preferem agir como individuo, e não como membro de grupo. O Colectivismo significa um baixo grau de individualismo.</a:t>
            </a:r>
          </a:p>
          <a:p>
            <a:pPr marL="711200" indent="-711200">
              <a:lnSpc>
                <a:spcPct val="120000"/>
              </a:lnSpc>
              <a:buClr>
                <a:schemeClr val="tx1"/>
              </a:buClr>
              <a:buNone/>
              <a:defRPr/>
            </a:pPr>
            <a:endParaRPr lang="pt-PT" altLang="pt-PT" sz="4200" dirty="0">
              <a:latin typeface="Garamond" panose="02020404030301010803" pitchFamily="18" charset="0"/>
            </a:endParaRPr>
          </a:p>
          <a:p>
            <a:pPr marL="711200" indent="-711200" algn="just">
              <a:lnSpc>
                <a:spcPct val="120000"/>
              </a:lnSpc>
              <a:buClr>
                <a:schemeClr val="tx1"/>
              </a:buClr>
              <a:buNone/>
              <a:defRPr/>
            </a:pPr>
            <a:r>
              <a:rPr lang="pt-PT" altLang="pt-PT" sz="4200" b="1" dirty="0">
                <a:latin typeface="Garamond" panose="02020404030301010803" pitchFamily="18" charset="0"/>
              </a:rPr>
              <a:t>Masculinidade </a:t>
            </a:r>
            <a:r>
              <a:rPr lang="pt-PT" altLang="pt-PT" sz="4200" b="1" dirty="0" err="1">
                <a:latin typeface="Garamond" panose="02020404030301010803" pitchFamily="18" charset="0"/>
              </a:rPr>
              <a:t>Vs</a:t>
            </a:r>
            <a:r>
              <a:rPr lang="pt-PT" altLang="pt-PT" sz="4200" b="1" dirty="0">
                <a:latin typeface="Garamond" panose="02020404030301010803" pitchFamily="18" charset="0"/>
              </a:rPr>
              <a:t> Feminilidade </a:t>
            </a:r>
            <a:r>
              <a:rPr lang="pt-PT" altLang="pt-PT" sz="4200" dirty="0">
                <a:latin typeface="Garamond" panose="02020404030301010803" pitchFamily="18" charset="0"/>
              </a:rPr>
              <a:t>– Grau em que a cultura favorece as funções  masculinas tradicionais, como </a:t>
            </a:r>
            <a:r>
              <a:rPr lang="x-none" altLang="pt-PT" sz="4200" dirty="0">
                <a:latin typeface="Garamond" panose="02020404030301010803" pitchFamily="18" charset="0"/>
              </a:rPr>
              <a:t>o</a:t>
            </a:r>
            <a:r>
              <a:rPr lang="pt-PT" altLang="pt-PT" sz="4200" dirty="0">
                <a:latin typeface="Garamond" panose="02020404030301010803" pitchFamily="18" charset="0"/>
              </a:rPr>
              <a:t> poder e o controle. O Feminismo é o grau em que a cultura vê poucas diferenças entre as funções femininas e masculinas. Tratando as mulheres sendo iguais aos homens sob todos pontos de vista profissional.</a:t>
            </a:r>
          </a:p>
          <a:p>
            <a:pPr marL="711200" indent="-711200">
              <a:lnSpc>
                <a:spcPct val="120000"/>
              </a:lnSpc>
              <a:buClr>
                <a:schemeClr val="tx1"/>
              </a:buClr>
              <a:buNone/>
              <a:defRPr/>
            </a:pPr>
            <a:r>
              <a:rPr lang="pt-PT" altLang="pt-PT" sz="4200" b="1" dirty="0">
                <a:latin typeface="Garamond" panose="02020404030301010803" pitchFamily="18" charset="0"/>
              </a:rPr>
              <a:t>Fuga de incertezas – </a:t>
            </a:r>
            <a:r>
              <a:rPr lang="pt-PT" altLang="pt-PT" sz="4200" dirty="0">
                <a:latin typeface="Garamond" panose="02020404030301010803" pitchFamily="18" charset="0"/>
              </a:rPr>
              <a:t>O grau em que pessoas de um país preferem situações bem estruturadas do que desestruturadas.</a:t>
            </a:r>
          </a:p>
          <a:p>
            <a:pPr marL="711200" indent="-711200">
              <a:buClr>
                <a:schemeClr val="tx1"/>
              </a:buClr>
              <a:buNone/>
              <a:defRPr/>
            </a:pPr>
            <a:endParaRPr lang="pt-PT" altLang="pt-PT" sz="4200" dirty="0">
              <a:latin typeface="Garamond" panose="02020404030301010803" pitchFamily="18" charset="0"/>
            </a:endParaRPr>
          </a:p>
          <a:p>
            <a:pPr marL="711200" indent="-711200">
              <a:buClr>
                <a:schemeClr val="tx1"/>
              </a:buClr>
              <a:buNone/>
              <a:defRPr/>
            </a:pPr>
            <a:r>
              <a:rPr lang="pt-PT" altLang="pt-PT" sz="4200" b="1" dirty="0">
                <a:latin typeface="Garamond" panose="02020404030301010803" pitchFamily="18" charset="0"/>
              </a:rPr>
              <a:t>Orientação para longo prazo </a:t>
            </a:r>
            <a:r>
              <a:rPr lang="pt-PT" altLang="pt-PT" sz="4200" b="1" dirty="0" err="1">
                <a:latin typeface="Garamond" panose="02020404030301010803" pitchFamily="18" charset="0"/>
              </a:rPr>
              <a:t>Vs</a:t>
            </a:r>
            <a:r>
              <a:rPr lang="pt-PT" altLang="pt-PT" sz="4200" b="1" dirty="0">
                <a:latin typeface="Garamond" panose="02020404030301010803" pitchFamily="18" charset="0"/>
              </a:rPr>
              <a:t> para o curto prazo.</a:t>
            </a:r>
          </a:p>
          <a:p>
            <a:pPr marL="0" indent="0" algn="just">
              <a:buNone/>
            </a:pPr>
            <a:endParaRPr lang="x-none" altLang="pt-PT" sz="3600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x-none" altLang="pt-PT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endParaRPr lang="pt-PT" altLang="pt-PT" b="1" dirty="0">
              <a:solidFill>
                <a:srgbClr val="00B050"/>
              </a:solidFill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endParaRPr lang="pt-PT" altLang="pt-PT" b="1" dirty="0"/>
          </a:p>
          <a:p>
            <a:pPr marL="514350" indent="-514350" algn="just">
              <a:buFont typeface="Wingdings" panose="05000000000000000000" pitchFamily="2" charset="2"/>
              <a:buNone/>
            </a:pP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20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7106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1036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endParaRPr lang="pt-PT" sz="3200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9934"/>
            <a:ext cx="10515600" cy="5167029"/>
          </a:xfrm>
        </p:spPr>
        <p:txBody>
          <a:bodyPr/>
          <a:lstStyle/>
          <a:p>
            <a:pPr marL="0" indent="0">
              <a:buNone/>
            </a:pPr>
            <a:endParaRPr lang="x-none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b="1" dirty="0" smtClean="0">
                <a:latin typeface="Garamond" panose="02020404030301010803" pitchFamily="18" charset="0"/>
              </a:rPr>
              <a:t>Biografia utilizada</a:t>
            </a:r>
          </a:p>
          <a:p>
            <a:pPr marL="0" indent="0">
              <a:buNone/>
            </a:pPr>
            <a:endParaRPr lang="x-none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b="1" dirty="0" smtClean="0">
                <a:latin typeface="Garamond" panose="02020404030301010803" pitchFamily="18" charset="0"/>
              </a:rPr>
              <a:t>ROBBINS, S.P. </a:t>
            </a:r>
            <a:r>
              <a:rPr lang="x-none" b="1" i="1" dirty="0" smtClean="0">
                <a:latin typeface="Garamond" panose="02020404030301010803" pitchFamily="18" charset="0"/>
              </a:rPr>
              <a:t>Comportamento Organizacional.</a:t>
            </a:r>
            <a:r>
              <a:rPr lang="en-US" b="1" i="1" dirty="0" smtClean="0">
                <a:latin typeface="Garamond" panose="02020404030301010803" pitchFamily="18" charset="0"/>
              </a:rPr>
              <a:t> </a:t>
            </a:r>
            <a:r>
              <a:rPr lang="x-none" b="1" i="1" dirty="0" smtClean="0">
                <a:latin typeface="Garamond" panose="02020404030301010803" pitchFamily="18" charset="0"/>
              </a:rPr>
              <a:t>S</a:t>
            </a:r>
            <a:r>
              <a:rPr lang="pt-PT" b="1" i="1" dirty="0" smtClean="0">
                <a:latin typeface="Garamond" panose="02020404030301010803" pitchFamily="18" charset="0"/>
              </a:rPr>
              <a:t>ã</a:t>
            </a:r>
            <a:r>
              <a:rPr lang="x-none" b="1" i="1" dirty="0" smtClean="0">
                <a:latin typeface="Garamond" panose="02020404030301010803" pitchFamily="18" charset="0"/>
              </a:rPr>
              <a:t>o Paulo: Pearson-Prentice Hall. 2009.</a:t>
            </a:r>
          </a:p>
          <a:p>
            <a:pPr marL="0" indent="0">
              <a:buNone/>
            </a:pPr>
            <a:endParaRPr lang="x-none" b="1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i="1" smtClean="0"/>
              <a:t>.</a:t>
            </a:r>
            <a:endParaRPr lang="pt-PT" i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21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96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PT" sz="3200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392072"/>
            <a:ext cx="11067197" cy="51042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x-none" sz="2400" b="0" dirty="0" smtClean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x-none" sz="4800" dirty="0" smtClean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x-none" sz="4800" dirty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x-none" sz="4800" dirty="0" smtClean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r>
              <a:rPr lang="x-none" sz="4800" dirty="0" smtClean="0">
                <a:latin typeface="Kristen ITC" panose="03050502040202030202" pitchFamily="66" charset="0"/>
              </a:rPr>
              <a:t>FIM </a:t>
            </a:r>
            <a:endParaRPr lang="x-none" sz="4800" dirty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pt-PT" sz="2400" b="0" dirty="0">
              <a:latin typeface="Ink Free" panose="03080402000500000000" pitchFamily="66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22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1487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2800" b="1" spc="0" dirty="0" smtClean="0">
                <a:solidFill>
                  <a:srgbClr val="292934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Aula 5 </a:t>
            </a:r>
            <a:r>
              <a:rPr lang="x-none" sz="3100" b="1" spc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Personalidade e Valores</a:t>
            </a:r>
            <a:endParaRPr lang="pt-PT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104" y="1600200"/>
            <a:ext cx="10972800" cy="4876800"/>
          </a:xfrm>
        </p:spPr>
        <p:txBody>
          <a:bodyPr>
            <a:normAutofit fontScale="25000" lnSpcReduction="2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x-none" sz="160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Objectivo </a:t>
            </a:r>
            <a:r>
              <a:rPr lang="x-none" sz="16000" b="1" dirty="0">
                <a:solidFill>
                  <a:srgbClr val="00B050"/>
                </a:solidFill>
                <a:latin typeface="Garamond" panose="02020404030301010803" pitchFamily="18" charset="0"/>
              </a:rPr>
              <a:t>da aula</a:t>
            </a:r>
            <a:r>
              <a:rPr lang="x-none" sz="160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pt-PT" altLang="pt-PT" sz="51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9600" dirty="0" smtClean="0">
                <a:latin typeface="Garamond" panose="02020404030301010803" pitchFamily="18" charset="0"/>
              </a:rPr>
              <a:t>Contextulizar o tema;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9600" dirty="0" smtClean="0">
                <a:latin typeface="Garamond" panose="02020404030301010803" pitchFamily="18" charset="0"/>
              </a:rPr>
              <a:t>Definir personalidade;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9600" dirty="0" smtClean="0">
                <a:latin typeface="Garamond" panose="02020404030301010803" pitchFamily="18" charset="0"/>
              </a:rPr>
              <a:t>Discutir os determinantes de personalidade;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9600" dirty="0" smtClean="0">
                <a:latin typeface="Garamond" panose="02020404030301010803" pitchFamily="18" charset="0"/>
              </a:rPr>
              <a:t>Descrever a estrutura de tipos de personalidade </a:t>
            </a:r>
            <a:r>
              <a:rPr lang="pt-PT" altLang="pt-PT" sz="9600" dirty="0" err="1" smtClean="0">
                <a:latin typeface="Garamond" panose="02020404030301010803" pitchFamily="18" charset="0"/>
              </a:rPr>
              <a:t>Myers-Briggs</a:t>
            </a:r>
            <a:r>
              <a:rPr lang="x-none" altLang="pt-PT" sz="9600" dirty="0" smtClean="0">
                <a:latin typeface="Garamond" panose="02020404030301010803" pitchFamily="18" charset="0"/>
              </a:rPr>
              <a:t>;</a:t>
            </a:r>
            <a:endParaRPr lang="pt-PT" altLang="pt-PT" sz="9600" dirty="0">
              <a:latin typeface="Garamond" panose="02020404030301010803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9600" dirty="0" smtClean="0">
                <a:latin typeface="Garamond" panose="02020404030301010803" pitchFamily="18" charset="0"/>
              </a:rPr>
              <a:t>Identificar as caracter</a:t>
            </a:r>
            <a:r>
              <a:rPr lang="pt-PT" altLang="pt-PT" sz="9600" dirty="0" smtClean="0">
                <a:latin typeface="Garamond" panose="02020404030301010803" pitchFamily="18" charset="0"/>
              </a:rPr>
              <a:t>í</a:t>
            </a:r>
            <a:r>
              <a:rPr lang="x-none" altLang="pt-PT" sz="9600" dirty="0" smtClean="0">
                <a:latin typeface="Garamond" panose="02020404030301010803" pitchFamily="18" charset="0"/>
              </a:rPr>
              <a:t>sticas chaves do modelo Big Five;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9600" dirty="0" smtClean="0">
                <a:latin typeface="Garamond" panose="02020404030301010803" pitchFamily="18" charset="0"/>
              </a:rPr>
              <a:t>Discutir o</a:t>
            </a:r>
            <a:r>
              <a:rPr lang="pt-PT" altLang="pt-PT" sz="9600" dirty="0" err="1" smtClean="0">
                <a:latin typeface="Garamond" panose="02020404030301010803" pitchFamily="18" charset="0"/>
              </a:rPr>
              <a:t>utros</a:t>
            </a:r>
            <a:r>
              <a:rPr lang="pt-PT" altLang="pt-PT" sz="9600" dirty="0" smtClean="0">
                <a:latin typeface="Garamond" panose="02020404030301010803" pitchFamily="18" charset="0"/>
              </a:rPr>
              <a:t> </a:t>
            </a:r>
            <a:r>
              <a:rPr lang="x-none" altLang="pt-PT" sz="9600" dirty="0">
                <a:latin typeface="Garamond" panose="02020404030301010803" pitchFamily="18" charset="0"/>
              </a:rPr>
              <a:t>tra</a:t>
            </a:r>
            <a:r>
              <a:rPr lang="pt-PT" altLang="pt-PT" sz="9600" dirty="0">
                <a:latin typeface="Garamond" panose="02020404030301010803" pitchFamily="18" charset="0"/>
              </a:rPr>
              <a:t>ç</a:t>
            </a:r>
            <a:r>
              <a:rPr lang="x-none" altLang="pt-PT" sz="9600" dirty="0">
                <a:latin typeface="Garamond" panose="02020404030301010803" pitchFamily="18" charset="0"/>
              </a:rPr>
              <a:t>os de personalidades relevantes para CO</a:t>
            </a:r>
            <a:endParaRPr lang="pt-PT" altLang="pt-PT" sz="9600" dirty="0">
              <a:latin typeface="Garamond" panose="02020404030301010803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9600" dirty="0" smtClean="0">
                <a:latin typeface="Garamond" panose="02020404030301010803" pitchFamily="18" charset="0"/>
              </a:rPr>
              <a:t>Definir valores e sua import</a:t>
            </a:r>
            <a:r>
              <a:rPr lang="pt-PT" altLang="pt-PT" sz="9600" dirty="0" smtClean="0">
                <a:latin typeface="Garamond" panose="02020404030301010803" pitchFamily="18" charset="0"/>
              </a:rPr>
              <a:t>â</a:t>
            </a:r>
            <a:r>
              <a:rPr lang="x-none" altLang="pt-PT" sz="9600" dirty="0" smtClean="0">
                <a:latin typeface="Garamond" panose="02020404030301010803" pitchFamily="18" charset="0"/>
              </a:rPr>
              <a:t>ncia;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9600" dirty="0" smtClean="0">
                <a:latin typeface="Garamond" panose="02020404030301010803" pitchFamily="18" charset="0"/>
              </a:rPr>
              <a:t>Diferenciar valores terminais dos instrumentais;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9600" dirty="0" smtClean="0">
                <a:latin typeface="Garamond" panose="02020404030301010803" pitchFamily="18" charset="0"/>
              </a:rPr>
              <a:t>Identificar diferen</a:t>
            </a:r>
            <a:r>
              <a:rPr lang="pt-PT" altLang="pt-PT" sz="9600" dirty="0" smtClean="0">
                <a:latin typeface="Garamond" panose="02020404030301010803" pitchFamily="18" charset="0"/>
              </a:rPr>
              <a:t>ç</a:t>
            </a:r>
            <a:r>
              <a:rPr lang="x-none" altLang="pt-PT" sz="9600" dirty="0" smtClean="0">
                <a:latin typeface="Garamond" panose="02020404030301010803" pitchFamily="18" charset="0"/>
              </a:rPr>
              <a:t>a de gera</a:t>
            </a:r>
            <a:r>
              <a:rPr lang="pt-PT" altLang="pt-PT" sz="9600" dirty="0" err="1" smtClean="0">
                <a:latin typeface="Garamond" panose="02020404030301010803" pitchFamily="18" charset="0"/>
              </a:rPr>
              <a:t>ç</a:t>
            </a:r>
            <a:r>
              <a:rPr lang="pt-PT" altLang="pt-PT" sz="9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x-none" altLang="pt-PT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es </a:t>
            </a:r>
            <a:r>
              <a:rPr lang="x-none" altLang="pt-PT" sz="9600" dirty="0" smtClean="0">
                <a:latin typeface="Garamond" panose="02020404030301010803" pitchFamily="18" charset="0"/>
              </a:rPr>
              <a:t>no que se refere aos valores;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9600" dirty="0" smtClean="0">
                <a:latin typeface="Garamond" panose="02020404030301010803" pitchFamily="18" charset="0"/>
              </a:rPr>
              <a:t>Identificar os cincos dimens</a:t>
            </a:r>
            <a:r>
              <a:rPr lang="pt-PT" altLang="pt-PT" sz="9600" dirty="0" smtClean="0">
                <a:latin typeface="Garamond" panose="02020404030301010803" pitchFamily="18" charset="0"/>
                <a:cs typeface="Calibri" panose="020F0502020204030204" pitchFamily="34" charset="0"/>
              </a:rPr>
              <a:t>õ</a:t>
            </a:r>
            <a:r>
              <a:rPr lang="x-none" altLang="pt-PT" sz="9600" dirty="0" smtClean="0">
                <a:latin typeface="Garamond" panose="02020404030301010803" pitchFamily="18" charset="0"/>
                <a:cs typeface="Calibri" panose="020F0502020204030204" pitchFamily="34" charset="0"/>
              </a:rPr>
              <a:t>es de Hofstede os valores de uma cultura nacional.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96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96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96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en-US" altLang="pt-PT" sz="7400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x-none" sz="74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  <a:defRPr/>
            </a:pPr>
            <a:endParaRPr lang="x-none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x-none" sz="5100" dirty="0">
              <a:latin typeface="Garamond" panose="02020404030301010803" pitchFamily="18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endParaRPr lang="x-none" sz="2800" dirty="0" smtClean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r>
              <a:rPr lang="x-none" sz="2800" dirty="0" smtClean="0"/>
              <a:t>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endParaRPr lang="pt-PT" sz="2800" dirty="0"/>
          </a:p>
          <a:p>
            <a:pPr marL="0" indent="0">
              <a:buNone/>
            </a:pPr>
            <a:endParaRPr lang="pt-PT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99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>
                <a:solidFill>
                  <a:schemeClr val="tx1"/>
                </a:solidFill>
              </a:rPr>
              <a:t>1.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Contextulizar o tema</a:t>
            </a:r>
            <a:r>
              <a:rPr lang="x-none" dirty="0" smtClean="0">
                <a:solidFill>
                  <a:schemeClr val="tx1"/>
                </a:solidFill>
              </a:rPr>
              <a:t> </a:t>
            </a: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600" dirty="0">
              <a:solidFill>
                <a:schemeClr val="tx1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5845"/>
            <a:ext cx="10972800" cy="5061155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x-none" altLang="pt-PT" sz="32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Contextualiza</a:t>
            </a:r>
            <a:r>
              <a:rPr lang="pt-PT" altLang="pt-PT" sz="3200" b="1" dirty="0" err="1" smtClean="0">
                <a:solidFill>
                  <a:srgbClr val="00B050"/>
                </a:solidFill>
                <a:latin typeface="Garamond" panose="02020404030301010803" pitchFamily="18" charset="0"/>
              </a:rPr>
              <a:t>çã</a:t>
            </a:r>
            <a:r>
              <a:rPr lang="x-none" altLang="pt-PT" sz="32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o</a:t>
            </a:r>
          </a:p>
          <a:p>
            <a:pPr marL="0" indent="0" algn="just">
              <a:buNone/>
              <a:defRPr/>
            </a:pPr>
            <a:r>
              <a:rPr lang="pt-PT" sz="2800" dirty="0">
                <a:latin typeface="Garamond" panose="02020404030301010803" pitchFamily="18" charset="0"/>
              </a:rPr>
              <a:t>O conceito de personalidade talvez seja um dos mais antigos e fundamentais da Psicologia enquanto ciência. Ele parece abranger uma gama de ideias que marcam</a:t>
            </a:r>
            <a:r>
              <a:rPr lang="pt-PT" sz="2800" b="1" dirty="0">
                <a:latin typeface="Garamond" panose="02020404030301010803" pitchFamily="18" charset="0"/>
              </a:rPr>
              <a:t> o estudo do indivíduo enquanto ser único</a:t>
            </a:r>
            <a:r>
              <a:rPr lang="pt-PT" sz="2800" dirty="0">
                <a:latin typeface="Garamond" panose="02020404030301010803" pitchFamily="18" charset="0"/>
              </a:rPr>
              <a:t>, com características </a:t>
            </a:r>
            <a:r>
              <a:rPr lang="pt-PT" sz="2800" dirty="0" smtClean="0">
                <a:latin typeface="Garamond" panose="02020404030301010803" pitchFamily="18" charset="0"/>
              </a:rPr>
              <a:t> </a:t>
            </a:r>
            <a:r>
              <a:rPr lang="pt-PT" sz="2800" dirty="0">
                <a:latin typeface="Garamond" panose="02020404030301010803" pitchFamily="18" charset="0"/>
              </a:rPr>
              <a:t>que definem a sua </a:t>
            </a:r>
            <a:r>
              <a:rPr lang="pt-PT" sz="2800" b="1" dirty="0">
                <a:latin typeface="Garamond" panose="02020404030301010803" pitchFamily="18" charset="0"/>
              </a:rPr>
              <a:t>forma de ser no mundo</a:t>
            </a:r>
            <a:r>
              <a:rPr lang="pt-PT" sz="2800" dirty="0" smtClean="0">
                <a:latin typeface="Garamond" panose="02020404030301010803" pitchFamily="18" charset="0"/>
              </a:rPr>
              <a:t>.</a:t>
            </a:r>
            <a:endParaRPr lang="x-none" sz="2800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r>
              <a:rPr lang="pt-PT" sz="2800" dirty="0" smtClean="0">
                <a:latin typeface="Garamond" panose="02020404030301010803" pitchFamily="18" charset="0"/>
              </a:rPr>
              <a:t> </a:t>
            </a:r>
            <a:r>
              <a:rPr lang="pt-PT" sz="2800" dirty="0" err="1">
                <a:latin typeface="Garamond" panose="02020404030301010803" pitchFamily="18" charset="0"/>
              </a:rPr>
              <a:t>Alchieri</a:t>
            </a:r>
            <a:r>
              <a:rPr lang="pt-PT" sz="2800" dirty="0">
                <a:latin typeface="Garamond" panose="02020404030301010803" pitchFamily="18" charset="0"/>
              </a:rPr>
              <a:t>, Cervo &amp; </a:t>
            </a:r>
            <a:r>
              <a:rPr lang="pt-PT" sz="2800" dirty="0" err="1">
                <a:latin typeface="Garamond" panose="02020404030301010803" pitchFamily="18" charset="0"/>
              </a:rPr>
              <a:t>Núñez</a:t>
            </a:r>
            <a:r>
              <a:rPr lang="pt-PT" sz="2800" dirty="0">
                <a:latin typeface="Garamond" panose="02020404030301010803" pitchFamily="18" charset="0"/>
              </a:rPr>
              <a:t> (2005) afirmam que </a:t>
            </a:r>
            <a:r>
              <a:rPr lang="pt-PT" sz="2800" dirty="0" smtClean="0">
                <a:latin typeface="Garamond" panose="02020404030301010803" pitchFamily="18" charset="0"/>
              </a:rPr>
              <a:t>a </a:t>
            </a:r>
            <a:r>
              <a:rPr lang="pt-PT" sz="2800" dirty="0">
                <a:latin typeface="Garamond" panose="02020404030301010803" pitchFamily="18" charset="0"/>
              </a:rPr>
              <a:t>personalidade permite entender </a:t>
            </a:r>
            <a:r>
              <a:rPr lang="pt-PT" sz="2800" b="1" dirty="0">
                <a:latin typeface="Garamond" panose="02020404030301010803" pitchFamily="18" charset="0"/>
              </a:rPr>
              <a:t>aquilo que distingue as pessoas </a:t>
            </a:r>
            <a:r>
              <a:rPr lang="pt-PT" sz="2800" dirty="0">
                <a:latin typeface="Garamond" panose="02020404030301010803" pitchFamily="18" charset="0"/>
              </a:rPr>
              <a:t>entre si nas suas diversas preferências e </a:t>
            </a:r>
            <a:r>
              <a:rPr lang="pt-PT" sz="2800" dirty="0" smtClean="0">
                <a:latin typeface="Garamond" panose="02020404030301010803" pitchFamily="18" charset="0"/>
              </a:rPr>
              <a:t>a</a:t>
            </a:r>
            <a:r>
              <a:rPr lang="x-none" sz="2800" dirty="0" smtClean="0">
                <a:latin typeface="Garamond" panose="02020404030301010803" pitchFamily="18" charset="0"/>
              </a:rPr>
              <a:t>c</a:t>
            </a:r>
            <a:r>
              <a:rPr lang="pt-PT" sz="2800" dirty="0" err="1" smtClean="0">
                <a:latin typeface="Garamond" panose="02020404030301010803" pitchFamily="18" charset="0"/>
              </a:rPr>
              <a:t>ções</a:t>
            </a:r>
            <a:r>
              <a:rPr lang="pt-PT" sz="2800" dirty="0" smtClean="0">
                <a:latin typeface="Garamond" panose="02020404030301010803" pitchFamily="18" charset="0"/>
              </a:rPr>
              <a:t> </a:t>
            </a:r>
            <a:r>
              <a:rPr lang="pt-PT" sz="2800" dirty="0">
                <a:latin typeface="Garamond" panose="02020404030301010803" pitchFamily="18" charset="0"/>
              </a:rPr>
              <a:t>e o que lhes </a:t>
            </a:r>
            <a:r>
              <a:rPr lang="pt-PT" sz="2800" b="1" dirty="0">
                <a:latin typeface="Garamond" panose="02020404030301010803" pitchFamily="18" charset="0"/>
              </a:rPr>
              <a:t>é </a:t>
            </a:r>
            <a:r>
              <a:rPr lang="pt-PT" sz="2800" b="1" dirty="0" smtClean="0">
                <a:latin typeface="Garamond" panose="02020404030301010803" pitchFamily="18" charset="0"/>
              </a:rPr>
              <a:t>singular</a:t>
            </a:r>
            <a:r>
              <a:rPr lang="x-none" sz="2800" b="1" dirty="0" smtClean="0"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 smtClean="0">
              <a:latin typeface="Garamond" panose="02020404030301010803" pitchFamily="18" charset="0"/>
            </a:endParaRPr>
          </a:p>
          <a:p>
            <a:pPr marL="742950" indent="-742950">
              <a:buAutoNum type="arabicPeriod"/>
              <a:defRPr/>
            </a:pPr>
            <a:endParaRPr lang="x-none" altLang="pt-PT" sz="3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2800" b="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2800" dirty="0">
              <a:latin typeface="Garamond" panose="02020404030301010803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3540"/>
            <a:ext cx="3860800" cy="329184"/>
          </a:xfrm>
        </p:spPr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 (MBA)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3758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</a:rPr>
              <a:t>1. </a:t>
            </a:r>
            <a:r>
              <a:rPr lang="x-none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>Contextulizar o tema</a:t>
            </a:r>
            <a:r>
              <a:rPr lang="x-none" sz="3600" dirty="0">
                <a:solidFill>
                  <a:schemeClr val="tx1"/>
                </a:solidFill>
              </a:rPr>
              <a:t> </a:t>
            </a: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1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1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x-none" altLang="pt-PT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altLang="pt-PT" sz="51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1. Contextualiza</a:t>
            </a:r>
            <a:r>
              <a:rPr lang="pt-PT" altLang="pt-PT" sz="5100" b="1" dirty="0" err="1" smtClean="0">
                <a:solidFill>
                  <a:srgbClr val="00B050"/>
                </a:solidFill>
                <a:latin typeface="Garamond" panose="02020404030301010803" pitchFamily="18" charset="0"/>
              </a:rPr>
              <a:t>çã</a:t>
            </a:r>
            <a:r>
              <a:rPr lang="x-none" altLang="pt-PT" sz="51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o (Cont.)</a:t>
            </a:r>
          </a:p>
          <a:p>
            <a:pPr marL="0" indent="0">
              <a:buNone/>
            </a:pPr>
            <a:endParaRPr lang="x-none" dirty="0" smtClean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PT" sz="5100" dirty="0" smtClean="0">
                <a:latin typeface="Garamond" panose="02020404030301010803" pitchFamily="18" charset="0"/>
              </a:rPr>
              <a:t>Personalidade é a </a:t>
            </a:r>
            <a:r>
              <a:rPr lang="pt-PT" sz="5100" b="1" dirty="0" smtClean="0">
                <a:latin typeface="Garamond" panose="02020404030301010803" pitchFamily="18" charset="0"/>
              </a:rPr>
              <a:t>construção individual </a:t>
            </a:r>
            <a:r>
              <a:rPr lang="pt-PT" sz="5100" dirty="0" smtClean="0">
                <a:latin typeface="Garamond" panose="02020404030301010803" pitchFamily="18" charset="0"/>
              </a:rPr>
              <a:t>que cada pessoa cria baseada em </a:t>
            </a:r>
            <a:r>
              <a:rPr lang="pt-PT" sz="5100" b="1" dirty="0" err="1" smtClean="0">
                <a:latin typeface="Garamond" panose="02020404030301010803" pitchFamily="18" charset="0"/>
              </a:rPr>
              <a:t>fa</a:t>
            </a:r>
            <a:r>
              <a:rPr lang="x-none" sz="5100" b="1" dirty="0" smtClean="0">
                <a:latin typeface="Garamond" panose="02020404030301010803" pitchFamily="18" charset="0"/>
              </a:rPr>
              <a:t>c</a:t>
            </a:r>
            <a:r>
              <a:rPr lang="pt-PT" sz="5100" b="1" dirty="0" smtClean="0">
                <a:latin typeface="Garamond" panose="02020404030301010803" pitchFamily="18" charset="0"/>
              </a:rPr>
              <a:t>tores socioculturais, biológicos, físicos e genéticos</a:t>
            </a:r>
            <a:r>
              <a:rPr lang="pt-PT" sz="5100" dirty="0" smtClean="0">
                <a:latin typeface="Garamond" panose="02020404030301010803" pitchFamily="18" charset="0"/>
              </a:rPr>
              <a:t>. Identifica as singularidades de cada pessoa dentro da sociedade, manifestando-se em sua </a:t>
            </a:r>
            <a:r>
              <a:rPr lang="pt-PT" sz="5100" b="1" dirty="0" smtClean="0">
                <a:latin typeface="Garamond" panose="02020404030301010803" pitchFamily="18" charset="0"/>
              </a:rPr>
              <a:t>forma de se comportar</a:t>
            </a:r>
            <a:r>
              <a:rPr lang="pt-PT" sz="5100" dirty="0" smtClean="0">
                <a:latin typeface="Garamond" panose="02020404030301010803" pitchFamily="18" charset="0"/>
              </a:rPr>
              <a:t>.</a:t>
            </a:r>
            <a:endParaRPr lang="x-none" sz="5100" dirty="0" smtClean="0">
              <a:latin typeface="Garamond" panose="02020404030301010803" pitchFamily="18" charset="0"/>
            </a:endParaRPr>
          </a:p>
          <a:p>
            <a:pPr algn="just">
              <a:lnSpc>
                <a:spcPct val="120000"/>
              </a:lnSpc>
            </a:pPr>
            <a:endParaRPr lang="x-none" sz="5100" dirty="0" smtClean="0">
              <a:latin typeface="Garamond" panose="02020404030301010803" pitchFamily="18" charset="0"/>
            </a:endParaRPr>
          </a:p>
          <a:p>
            <a:pPr algn="just">
              <a:lnSpc>
                <a:spcPct val="120000"/>
              </a:lnSpc>
            </a:pPr>
            <a:endParaRPr lang="pt-PT" sz="5100" dirty="0" smtClean="0">
              <a:latin typeface="Garamond" panose="02020404030301010803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pt-PT" sz="5100" dirty="0" smtClean="0">
                <a:latin typeface="Garamond" panose="02020404030301010803" pitchFamily="18" charset="0"/>
              </a:rPr>
              <a:t>O que torna </a:t>
            </a:r>
            <a:r>
              <a:rPr lang="pt-PT" sz="5100" b="1" dirty="0" smtClean="0">
                <a:latin typeface="Garamond" panose="02020404030301010803" pitchFamily="18" charset="0"/>
              </a:rPr>
              <a:t>as pessoas diferentes umas das outras </a:t>
            </a:r>
            <a:r>
              <a:rPr lang="pt-PT" sz="5100" dirty="0" smtClean="0">
                <a:latin typeface="Garamond" panose="02020404030301010803" pitchFamily="18" charset="0"/>
              </a:rPr>
              <a:t>ou que em uma mesma situação faz cada uma agir de uma forma particular? Por que às vezes explicamos ou até justificamos o comportamento de uma pessoa com base </a:t>
            </a:r>
            <a:r>
              <a:rPr lang="x-none" sz="5100" dirty="0" smtClean="0">
                <a:latin typeface="Garamond" panose="02020404030301010803" pitchFamily="18" charset="0"/>
              </a:rPr>
              <a:t>na sua </a:t>
            </a:r>
            <a:r>
              <a:rPr lang="x-none" sz="5100" b="1" dirty="0" smtClean="0">
                <a:latin typeface="Garamond" panose="02020404030301010803" pitchFamily="18" charset="0"/>
              </a:rPr>
              <a:t>forma de ser?</a:t>
            </a:r>
          </a:p>
          <a:p>
            <a:endParaRPr lang="x-none" sz="51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endParaRPr lang="x-none" sz="5100" dirty="0" smtClean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endParaRPr lang="x-none" sz="5100" dirty="0" smtClean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endParaRPr lang="x-none" dirty="0" smtClean="0">
              <a:solidFill>
                <a:srgbClr val="FF0000"/>
              </a:solidFill>
            </a:endParaRPr>
          </a:p>
          <a:p>
            <a:r>
              <a:rPr lang="pt-PT" dirty="0" smtClean="0">
                <a:solidFill>
                  <a:srgbClr val="FF0000"/>
                </a:solidFill>
              </a:rPr>
              <a:t>em </a:t>
            </a:r>
            <a:r>
              <a:rPr lang="pt-PT" dirty="0">
                <a:solidFill>
                  <a:srgbClr val="FF0000"/>
                </a:solidFill>
              </a:rPr>
              <a:t>seu jeito de ser? Por que fazemos conjecturas e antecipamos as </a:t>
            </a:r>
            <a:r>
              <a:rPr lang="pt-PT" dirty="0" err="1">
                <a:solidFill>
                  <a:srgbClr val="FF0000"/>
                </a:solidFill>
              </a:rPr>
              <a:t>reações</a:t>
            </a:r>
            <a:r>
              <a:rPr lang="pt-PT" dirty="0">
                <a:solidFill>
                  <a:srgbClr val="FF0000"/>
                </a:solidFill>
              </a:rPr>
              <a:t> que os outros podem ter?</a:t>
            </a:r>
          </a:p>
          <a:p>
            <a:pPr marL="0" indent="0">
              <a:buNone/>
            </a:pPr>
            <a:endParaRPr lang="x-none" altLang="pt-PT" sz="2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x-none" altLang="pt-PT" sz="2800" b="1" dirty="0" smtClean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pt-PT" altLang="pt-PT" sz="3200" b="1" dirty="0"/>
          </a:p>
          <a:p>
            <a:pPr marL="0" indent="0">
              <a:buNone/>
            </a:pPr>
            <a:endParaRPr lang="x-none" sz="32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</a:t>
            </a:r>
            <a:r>
              <a:rPr lang="x-none" dirty="0" smtClean="0"/>
              <a:t>24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504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8928"/>
            <a:ext cx="10515600" cy="693175"/>
          </a:xfrm>
        </p:spPr>
        <p:txBody>
          <a:bodyPr>
            <a:noAutofit/>
          </a:bodyPr>
          <a:lstStyle/>
          <a:p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2.</a:t>
            </a:r>
            <a:r>
              <a:rPr lang="x-none" altLang="pt-PT" sz="3200" dirty="0">
                <a:latin typeface="Garamond" panose="02020404030301010803" pitchFamily="18" charset="0"/>
              </a:rPr>
              <a:t> </a:t>
            </a:r>
            <a:r>
              <a:rPr lang="x-none" altLang="pt-PT" sz="3200" b="1" dirty="0">
                <a:latin typeface="Garamond" panose="02020404030301010803" pitchFamily="18" charset="0"/>
              </a:rPr>
              <a:t>Definir personalidade</a:t>
            </a:r>
            <a:r>
              <a:rPr lang="x-none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</a:t>
            </a: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28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342103"/>
            <a:ext cx="11395260" cy="52526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x-none" sz="3500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>
              <a:buNone/>
            </a:pPr>
            <a:r>
              <a:rPr lang="x-none" sz="45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2</a:t>
            </a:r>
            <a:r>
              <a:rPr lang="x-none" sz="46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. Defini</a:t>
            </a:r>
            <a:r>
              <a:rPr lang="pt-PT" sz="4600" dirty="0" err="1" smtClean="0">
                <a:solidFill>
                  <a:srgbClr val="00B050"/>
                </a:solidFill>
                <a:latin typeface="Garamond" panose="02020404030301010803" pitchFamily="18" charset="0"/>
              </a:rPr>
              <a:t>çã</a:t>
            </a:r>
            <a:r>
              <a:rPr lang="x-none" sz="46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o:</a:t>
            </a:r>
          </a:p>
          <a:p>
            <a:pPr>
              <a:buNone/>
            </a:pPr>
            <a:r>
              <a:rPr lang="pt-PT" altLang="pt-PT" sz="34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endParaRPr lang="pt-PT" altLang="pt-PT" sz="3400" b="1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algn="just">
              <a:buNone/>
            </a:pPr>
            <a:r>
              <a:rPr lang="pt-PT" altLang="pt-PT" sz="3400" b="1" dirty="0">
                <a:latin typeface="Garamond" panose="02020404030301010803" pitchFamily="18" charset="0"/>
              </a:rPr>
              <a:t>Personalidade </a:t>
            </a:r>
            <a:r>
              <a:rPr lang="pt-PT" altLang="pt-PT" sz="3400" dirty="0">
                <a:latin typeface="Garamond" panose="02020404030301010803" pitchFamily="18" charset="0"/>
              </a:rPr>
              <a:t>- pode ser definida como </a:t>
            </a:r>
            <a:r>
              <a:rPr lang="pt-PT" altLang="pt-PT" sz="3400" b="1" dirty="0">
                <a:latin typeface="Garamond" panose="02020404030301010803" pitchFamily="18" charset="0"/>
              </a:rPr>
              <a:t>traços</a:t>
            </a:r>
            <a:r>
              <a:rPr lang="pt-PT" altLang="pt-PT" sz="3400" dirty="0">
                <a:latin typeface="Garamond" panose="02020404030301010803" pitchFamily="18" charset="0"/>
              </a:rPr>
              <a:t> e características </a:t>
            </a:r>
            <a:r>
              <a:rPr lang="pt-PT" altLang="pt-PT" sz="3400" b="1" dirty="0">
                <a:latin typeface="Garamond" panose="02020404030301010803" pitchFamily="18" charset="0"/>
              </a:rPr>
              <a:t>psicológicas</a:t>
            </a:r>
            <a:r>
              <a:rPr lang="pt-PT" altLang="pt-PT" sz="3400" dirty="0">
                <a:latin typeface="Garamond" panose="02020404030301010803" pitchFamily="18" charset="0"/>
              </a:rPr>
              <a:t> individuais de longa duração.</a:t>
            </a:r>
          </a:p>
          <a:p>
            <a:pPr algn="just">
              <a:buNone/>
            </a:pPr>
            <a:endParaRPr lang="pt-PT" altLang="pt-PT" sz="3400" dirty="0">
              <a:latin typeface="Garamond" panose="02020404030301010803" pitchFamily="18" charset="0"/>
            </a:endParaRPr>
          </a:p>
          <a:p>
            <a:pPr algn="just">
              <a:buNone/>
            </a:pPr>
            <a:r>
              <a:rPr lang="x-none" altLang="pt-PT" sz="3400" b="1" dirty="0" smtClean="0">
                <a:latin typeface="Garamond" panose="02020404030301010803" pitchFamily="18" charset="0"/>
              </a:rPr>
              <a:t>Personalidade</a:t>
            </a:r>
            <a:r>
              <a:rPr lang="x-none" altLang="pt-PT" sz="3400" dirty="0" smtClean="0">
                <a:latin typeface="Garamond" panose="02020404030301010803" pitchFamily="18" charset="0"/>
              </a:rPr>
              <a:t> - </a:t>
            </a:r>
            <a:r>
              <a:rPr lang="pt-PT" altLang="pt-PT" sz="3400" dirty="0" smtClean="0">
                <a:latin typeface="Garamond" panose="02020404030301010803" pitchFamily="18" charset="0"/>
              </a:rPr>
              <a:t>A </a:t>
            </a:r>
            <a:r>
              <a:rPr lang="pt-PT" altLang="pt-PT" sz="3400" dirty="0">
                <a:latin typeface="Garamond" panose="02020404030301010803" pitchFamily="18" charset="0"/>
              </a:rPr>
              <a:t>soma total das </a:t>
            </a:r>
            <a:r>
              <a:rPr lang="pt-PT" altLang="pt-PT" sz="3400" b="1" dirty="0">
                <a:latin typeface="Garamond" panose="02020404030301010803" pitchFamily="18" charset="0"/>
              </a:rPr>
              <a:t>maneiras</a:t>
            </a:r>
            <a:r>
              <a:rPr lang="pt-PT" altLang="pt-PT" sz="3400" dirty="0">
                <a:latin typeface="Garamond" panose="02020404030301010803" pitchFamily="18" charset="0"/>
              </a:rPr>
              <a:t> como uma pessoa </a:t>
            </a:r>
            <a:r>
              <a:rPr lang="pt-PT" altLang="pt-PT" sz="3400" b="1" dirty="0">
                <a:latin typeface="Garamond" panose="02020404030301010803" pitchFamily="18" charset="0"/>
              </a:rPr>
              <a:t>reage</a:t>
            </a:r>
            <a:r>
              <a:rPr lang="pt-PT" altLang="pt-PT" sz="3400" dirty="0">
                <a:latin typeface="Garamond" panose="02020404030301010803" pitchFamily="18" charset="0"/>
              </a:rPr>
              <a:t> e </a:t>
            </a:r>
            <a:r>
              <a:rPr lang="pt-PT" altLang="pt-PT" sz="3400" b="1" dirty="0">
                <a:latin typeface="Garamond" panose="02020404030301010803" pitchFamily="18" charset="0"/>
              </a:rPr>
              <a:t>interage</a:t>
            </a:r>
            <a:r>
              <a:rPr lang="pt-PT" altLang="pt-PT" sz="3400" dirty="0">
                <a:latin typeface="Garamond" panose="02020404030301010803" pitchFamily="18" charset="0"/>
              </a:rPr>
              <a:t> com as demais;</a:t>
            </a:r>
          </a:p>
          <a:p>
            <a:pPr algn="just">
              <a:buNone/>
            </a:pPr>
            <a:endParaRPr lang="pt-PT" altLang="pt-PT" sz="3400" dirty="0">
              <a:latin typeface="Garamond" panose="02020404030301010803" pitchFamily="18" charset="0"/>
            </a:endParaRPr>
          </a:p>
          <a:p>
            <a:pPr algn="just">
              <a:buNone/>
            </a:pPr>
            <a:r>
              <a:rPr lang="pt-PT" altLang="pt-PT" sz="3400" dirty="0">
                <a:latin typeface="Garamond" panose="02020404030301010803" pitchFamily="18" charset="0"/>
              </a:rPr>
              <a:t>A personalidade inclui a noção de que </a:t>
            </a:r>
            <a:r>
              <a:rPr lang="pt-PT" altLang="pt-PT" sz="3400" b="1" dirty="0">
                <a:latin typeface="Garamond" panose="02020404030301010803" pitchFamily="18" charset="0"/>
              </a:rPr>
              <a:t>os traços </a:t>
            </a:r>
            <a:r>
              <a:rPr lang="pt-PT" altLang="pt-PT" sz="3400" dirty="0">
                <a:latin typeface="Garamond" panose="02020404030301010803" pitchFamily="18" charset="0"/>
              </a:rPr>
              <a:t>são relativamente </a:t>
            </a:r>
            <a:r>
              <a:rPr lang="pt-PT" altLang="pt-PT" sz="3400" b="1" dirty="0">
                <a:latin typeface="Garamond" panose="02020404030301010803" pitchFamily="18" charset="0"/>
              </a:rPr>
              <a:t>duráveis</a:t>
            </a:r>
            <a:r>
              <a:rPr lang="pt-PT" altLang="pt-PT" sz="3400" dirty="0">
                <a:latin typeface="Garamond" panose="02020404030301010803" pitchFamily="18" charset="0"/>
              </a:rPr>
              <a:t> a longo prazo, o que inclui uma </a:t>
            </a:r>
            <a:r>
              <a:rPr lang="pt-PT" altLang="pt-PT" sz="3400" b="1" dirty="0">
                <a:latin typeface="Garamond" panose="02020404030301010803" pitchFamily="18" charset="0"/>
              </a:rPr>
              <a:t>conduta idêntica </a:t>
            </a:r>
            <a:r>
              <a:rPr lang="pt-PT" altLang="pt-PT" sz="3400" dirty="0">
                <a:latin typeface="Garamond" panose="02020404030301010803" pitchFamily="18" charset="0"/>
              </a:rPr>
              <a:t>em </a:t>
            </a:r>
            <a:r>
              <a:rPr lang="pt-PT" altLang="pt-PT" sz="3400" b="1" dirty="0">
                <a:latin typeface="Garamond" panose="02020404030301010803" pitchFamily="18" charset="0"/>
              </a:rPr>
              <a:t>situações distintas </a:t>
            </a:r>
            <a:r>
              <a:rPr lang="pt-PT" altLang="pt-PT" sz="3400" dirty="0">
                <a:latin typeface="Garamond" panose="02020404030301010803" pitchFamily="18" charset="0"/>
              </a:rPr>
              <a:t>e ao longo prazo</a:t>
            </a:r>
            <a:r>
              <a:rPr lang="pt-PT" altLang="pt-PT" sz="3400" dirty="0" smtClean="0">
                <a:latin typeface="Garamond" panose="02020404030301010803" pitchFamily="18" charset="0"/>
              </a:rPr>
              <a:t>.</a:t>
            </a:r>
            <a:endParaRPr lang="x-none" altLang="pt-PT" sz="3400" dirty="0" smtClean="0">
              <a:latin typeface="Garamond" panose="02020404030301010803" pitchFamily="18" charset="0"/>
            </a:endParaRPr>
          </a:p>
          <a:p>
            <a:pPr algn="just">
              <a:buNone/>
            </a:pPr>
            <a:endParaRPr lang="x-none" altLang="pt-PT" sz="3400" dirty="0">
              <a:latin typeface="Garamond" panose="02020404030301010803" pitchFamily="18" charset="0"/>
            </a:endParaRPr>
          </a:p>
          <a:p>
            <a:pPr algn="just">
              <a:buNone/>
            </a:pPr>
            <a:r>
              <a:rPr lang="pt-PT" altLang="pt-PT" sz="3400" dirty="0" smtClean="0">
                <a:latin typeface="Garamond" panose="02020404030301010803" pitchFamily="18" charset="0"/>
              </a:rPr>
              <a:t>  </a:t>
            </a:r>
            <a:r>
              <a:rPr lang="pt-PT" altLang="pt-PT" sz="3400" dirty="0">
                <a:latin typeface="Garamond" panose="02020404030301010803" pitchFamily="18" charset="0"/>
              </a:rPr>
              <a:t>O conceito de personalidade representa diferença de estilo de comportamento nas pessoas. </a:t>
            </a:r>
            <a:endParaRPr lang="x-none" altLang="pt-PT" sz="3400" dirty="0" smtClean="0">
              <a:latin typeface="Garamond" panose="02020404030301010803" pitchFamily="18" charset="0"/>
            </a:endParaRPr>
          </a:p>
          <a:p>
            <a:pPr algn="just">
              <a:buNone/>
            </a:pPr>
            <a:endParaRPr lang="x-none" altLang="pt-PT" sz="3400" dirty="0">
              <a:latin typeface="Garamond" panose="02020404030301010803" pitchFamily="18" charset="0"/>
            </a:endParaRPr>
          </a:p>
          <a:p>
            <a:pPr algn="just">
              <a:buNone/>
            </a:pPr>
            <a:endParaRPr lang="x-none" altLang="pt-PT" sz="3600" dirty="0" smtClean="0"/>
          </a:p>
          <a:p>
            <a:pPr algn="just">
              <a:buNone/>
            </a:pPr>
            <a:endParaRPr lang="x-none" altLang="pt-PT" sz="3600" dirty="0" smtClean="0"/>
          </a:p>
          <a:p>
            <a:pPr algn="just">
              <a:buNone/>
            </a:pPr>
            <a:endParaRPr lang="x-none" altLang="pt-PT" sz="3600" dirty="0"/>
          </a:p>
          <a:p>
            <a:pPr algn="just">
              <a:buNone/>
            </a:pPr>
            <a:endParaRPr lang="pt-PT" altLang="pt-PT" sz="3600" dirty="0"/>
          </a:p>
          <a:p>
            <a:endParaRPr lang="pt-PT" sz="2800" b="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</a:t>
            </a:r>
            <a:r>
              <a:rPr lang="x-none" dirty="0" smtClean="0"/>
              <a:t>024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953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-766915"/>
            <a:ext cx="10893426" cy="1736734"/>
          </a:xfrm>
        </p:spPr>
        <p:txBody>
          <a:bodyPr>
            <a:normAutofit fontScale="90000"/>
          </a:bodyPr>
          <a:lstStyle/>
          <a:p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3. </a:t>
            </a:r>
            <a:r>
              <a:rPr lang="x-none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>Discutir os determinantes de personalidade</a:t>
            </a:r>
            <a:r>
              <a:rPr lang="x-none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290" y="782790"/>
            <a:ext cx="11489665" cy="5241773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Wingdings" panose="05000000000000000000" pitchFamily="2" charset="2"/>
              <a:buNone/>
            </a:pPr>
            <a:endParaRPr lang="x-none" altLang="pt-PT" sz="3200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x-none" altLang="pt-PT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3. Determinantes </a:t>
            </a:r>
            <a:r>
              <a:rPr lang="x-none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de personalidade</a:t>
            </a:r>
            <a:endParaRPr lang="x-none" altLang="pt-PT" sz="3200" b="1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x-none" altLang="pt-PT" sz="2800" dirty="0" smtClean="0">
              <a:latin typeface="Garamond" panose="02020404030301010803" pitchFamily="18" charset="0"/>
            </a:endParaRPr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pt-PT" altLang="pt-PT" sz="2800" dirty="0" smtClean="0">
                <a:latin typeface="Garamond" panose="02020404030301010803" pitchFamily="18" charset="0"/>
              </a:rPr>
              <a:t>Origem </a:t>
            </a:r>
            <a:r>
              <a:rPr lang="pt-PT" altLang="pt-PT" sz="2800" dirty="0">
                <a:latin typeface="Garamond" panose="02020404030301010803" pitchFamily="18" charset="0"/>
              </a:rPr>
              <a:t>de personalidade</a:t>
            </a:r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pt-PT" altLang="pt-PT" sz="2800" b="1" dirty="0">
              <a:latin typeface="Garamond" panose="02020404030301010803" pitchFamily="18" charset="0"/>
            </a:endParaRPr>
          </a:p>
          <a:p>
            <a:pPr marL="533400" indent="-533400" algn="just">
              <a:lnSpc>
                <a:spcPct val="80000"/>
              </a:lnSpc>
              <a:buNone/>
              <a:defRPr/>
            </a:pPr>
            <a:r>
              <a:rPr lang="pt-PT" altLang="pt-PT" sz="2800" b="1" dirty="0">
                <a:latin typeface="Garamond" panose="02020404030301010803" pitchFamily="18" charset="0"/>
              </a:rPr>
              <a:t>a) Hereditariedade</a:t>
            </a:r>
          </a:p>
          <a:p>
            <a:pPr marL="533400" indent="-533400" algn="just">
              <a:lnSpc>
                <a:spcPct val="80000"/>
              </a:lnSpc>
              <a:buNone/>
              <a:defRPr/>
            </a:pPr>
            <a:r>
              <a:rPr lang="pt-PT" altLang="pt-PT" sz="2800" dirty="0">
                <a:latin typeface="Garamond" panose="02020404030301010803" pitchFamily="18" charset="0"/>
              </a:rPr>
              <a:t>Os biólogos argumentam que a personalidade é determinada, em grande parte, </a:t>
            </a:r>
            <a:r>
              <a:rPr lang="pt-PT" altLang="pt-PT" sz="2800" dirty="0" smtClean="0">
                <a:latin typeface="Garamond" panose="02020404030301010803" pitchFamily="18" charset="0"/>
              </a:rPr>
              <a:t>na</a:t>
            </a:r>
            <a:r>
              <a:rPr lang="x-none" altLang="pt-PT" sz="2800" dirty="0" smtClean="0">
                <a:latin typeface="Garamond" panose="02020404030301010803" pitchFamily="18" charset="0"/>
              </a:rPr>
              <a:t> </a:t>
            </a:r>
            <a:r>
              <a:rPr lang="pt-PT" altLang="pt-PT" sz="2800" dirty="0" smtClean="0">
                <a:latin typeface="Garamond" panose="02020404030301010803" pitchFamily="18" charset="0"/>
              </a:rPr>
              <a:t>concepção</a:t>
            </a:r>
            <a:r>
              <a:rPr lang="pt-PT" altLang="pt-PT" sz="2800" dirty="0">
                <a:latin typeface="Garamond" panose="02020404030301010803" pitchFamily="18" charset="0"/>
              </a:rPr>
              <a:t>, envolvendo cada conjunto único de génese. </a:t>
            </a:r>
          </a:p>
          <a:p>
            <a:pPr marL="533400" indent="-533400" algn="just">
              <a:lnSpc>
                <a:spcPct val="80000"/>
              </a:lnSpc>
              <a:buNone/>
              <a:defRPr/>
            </a:pPr>
            <a:endParaRPr lang="pt-PT" altLang="pt-PT" sz="2800" dirty="0">
              <a:latin typeface="Garamond" panose="02020404030301010803" pitchFamily="18" charset="0"/>
            </a:endParaRPr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pt-PT" altLang="pt-PT" sz="2800" b="1" dirty="0">
                <a:latin typeface="Garamond" panose="02020404030301010803" pitchFamily="18" charset="0"/>
              </a:rPr>
              <a:t>b) Ambiente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pt-PT" sz="2800" dirty="0" err="1" smtClean="0">
                <a:latin typeface="Garamond" panose="02020404030301010803" pitchFamily="18" charset="0"/>
              </a:rPr>
              <a:t>Fa</a:t>
            </a:r>
            <a:r>
              <a:rPr lang="x-none" sz="2800" dirty="0" smtClean="0">
                <a:latin typeface="Garamond" panose="02020404030301010803" pitchFamily="18" charset="0"/>
              </a:rPr>
              <a:t>c</a:t>
            </a:r>
            <a:r>
              <a:rPr lang="pt-PT" sz="2800" dirty="0" smtClean="0">
                <a:latin typeface="Garamond" panose="02020404030301010803" pitchFamily="18" charset="0"/>
              </a:rPr>
              <a:t>tores </a:t>
            </a:r>
            <a:r>
              <a:rPr lang="pt-PT" sz="2800" dirty="0">
                <a:latin typeface="Garamond" panose="02020404030301010803" pitchFamily="18" charset="0"/>
              </a:rPr>
              <a:t>sócio/culturais, familiares, ambientais e experiências.</a:t>
            </a:r>
          </a:p>
          <a:p>
            <a:pPr algn="just">
              <a:lnSpc>
                <a:spcPct val="80000"/>
              </a:lnSpc>
              <a:buFontTx/>
              <a:buChar char="-"/>
              <a:defRPr/>
            </a:pPr>
            <a:endParaRPr lang="pt-PT" sz="2800" dirty="0">
              <a:latin typeface="Garamond" panose="02020404030301010803" pitchFamily="18" charset="0"/>
            </a:endParaRPr>
          </a:p>
          <a:p>
            <a:pPr algn="just">
              <a:lnSpc>
                <a:spcPct val="80000"/>
              </a:lnSpc>
              <a:buFontTx/>
              <a:buChar char="-"/>
              <a:defRPr/>
            </a:pPr>
            <a:r>
              <a:rPr lang="pt-PT" sz="2800" dirty="0">
                <a:latin typeface="Garamond" panose="02020404030301010803" pitchFamily="18" charset="0"/>
              </a:rPr>
              <a:t> </a:t>
            </a:r>
            <a:r>
              <a:rPr lang="pt-PT" altLang="pt-PT" sz="2800" dirty="0">
                <a:latin typeface="Garamond" panose="02020404030301010803" pitchFamily="18" charset="0"/>
              </a:rPr>
              <a:t>Os ambientalistas argumenta que os resultados da experiencia podem moldar e alterar a personalidade de uma </a:t>
            </a:r>
            <a:r>
              <a:rPr lang="pt-PT" altLang="pt-PT" sz="2800" dirty="0" smtClean="0">
                <a:latin typeface="Garamond" panose="02020404030301010803" pitchFamily="18" charset="0"/>
              </a:rPr>
              <a:t>pessoa</a:t>
            </a:r>
            <a:r>
              <a:rPr lang="x-none" altLang="pt-PT" sz="2800" dirty="0" smtClean="0">
                <a:latin typeface="Garamond" panose="02020404030301010803" pitchFamily="18" charset="0"/>
              </a:rPr>
              <a:t>.</a:t>
            </a:r>
          </a:p>
          <a:p>
            <a:pPr algn="just">
              <a:lnSpc>
                <a:spcPct val="80000"/>
              </a:lnSpc>
              <a:buFontTx/>
              <a:buChar char="-"/>
              <a:defRPr/>
            </a:pPr>
            <a:endParaRPr lang="x-none" altLang="pt-PT" sz="2800" b="1" dirty="0">
              <a:latin typeface="Garamond" panose="02020404030301010803" pitchFamily="18" charset="0"/>
            </a:endParaRP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pt-PT" altLang="pt-PT" sz="2800" b="1" dirty="0">
              <a:latin typeface="Garamond" panose="02020404030301010803" pitchFamily="18" charset="0"/>
            </a:endParaRPr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pt-PT" altLang="pt-PT" sz="2800" dirty="0"/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pt-PT" altLang="pt-PT" sz="2800" b="1" dirty="0"/>
          </a:p>
          <a:p>
            <a:pPr marL="0" indent="0">
              <a:buFont typeface="Wingdings" panose="05000000000000000000" pitchFamily="2" charset="2"/>
              <a:buNone/>
            </a:pPr>
            <a:endParaRPr lang="x-none" altLang="pt-PT" b="1" dirty="0" smtClean="0">
              <a:solidFill>
                <a:srgbClr val="00B050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x-none" altLang="pt-PT" b="1" dirty="0">
              <a:solidFill>
                <a:srgbClr val="00B050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pt-PT" altLang="pt-PT" b="1" dirty="0">
              <a:solidFill>
                <a:srgbClr val="00B050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7</a:t>
            </a:fld>
            <a:endParaRPr lang="pt-PT"/>
          </a:p>
        </p:txBody>
      </p:sp>
      <p:sp>
        <p:nvSpPr>
          <p:cNvPr id="4" name="AutoShape 2" descr="O que é Dissonância Cognitiva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562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2735"/>
            <a:ext cx="10972800" cy="967894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x-none" dirty="0" smtClean="0">
                <a:solidFill>
                  <a:schemeClr val="tx1"/>
                </a:solidFill>
              </a:rPr>
              <a:t> </a:t>
            </a:r>
            <a:r>
              <a:rPr 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3. </a:t>
            </a: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Determinantes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de personalidade</a:t>
            </a:r>
            <a:r>
              <a:rPr lang="x-none" altLang="pt-PT" b="1" dirty="0">
                <a:solidFill>
                  <a:srgbClr val="00B050"/>
                </a:solidFill>
                <a:latin typeface="Garamond" panose="02020404030301010803" pitchFamily="18" charset="0"/>
              </a:rPr>
              <a:t/>
            </a:r>
            <a:br>
              <a:rPr lang="x-none" altLang="pt-PT" b="1" dirty="0">
                <a:solidFill>
                  <a:srgbClr val="00B050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00629"/>
            <a:ext cx="10515600" cy="543290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x-none" altLang="pt-PT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x-none" altLang="pt-PT" dirty="0" smtClean="0">
                <a:solidFill>
                  <a:srgbClr val="00B050"/>
                </a:solidFill>
                <a:latin typeface="Garamond" panose="02020404030301010803" pitchFamily="18" charset="0"/>
              </a:rPr>
              <a:t>3. Determinantes </a:t>
            </a:r>
            <a:r>
              <a:rPr lang="x-none" altLang="pt-PT" dirty="0">
                <a:solidFill>
                  <a:srgbClr val="00B050"/>
                </a:solidFill>
                <a:latin typeface="Garamond" panose="02020404030301010803" pitchFamily="18" charset="0"/>
              </a:rPr>
              <a:t>de </a:t>
            </a:r>
            <a:r>
              <a:rPr lang="x-none" altLang="pt-PT" dirty="0" smtClean="0">
                <a:solidFill>
                  <a:srgbClr val="00B050"/>
                </a:solidFill>
                <a:latin typeface="Garamond" panose="02020404030301010803" pitchFamily="18" charset="0"/>
              </a:rPr>
              <a:t>personalidade (Cont.)</a:t>
            </a:r>
            <a:endParaRPr lang="x-none" altLang="pt-PT" b="1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altLang="pt-PT" dirty="0" smtClean="0">
              <a:latin typeface="Garamond" panose="02020404030301010803" pitchFamily="18" charset="0"/>
            </a:endParaRPr>
          </a:p>
          <a:p>
            <a:pPr algn="just"/>
            <a:r>
              <a:rPr lang="pt-PT" altLang="pt-PT" dirty="0" smtClean="0">
                <a:latin typeface="Garamond" panose="02020404030301010803" pitchFamily="18" charset="0"/>
              </a:rPr>
              <a:t>Para </a:t>
            </a:r>
            <a:r>
              <a:rPr lang="pt-PT" altLang="pt-PT" dirty="0">
                <a:latin typeface="Garamond" panose="02020404030301010803" pitchFamily="18" charset="0"/>
              </a:rPr>
              <a:t>a maioria dos estudiosos o debate entre a hereditariedade e ambiente é concluído </a:t>
            </a:r>
            <a:r>
              <a:rPr lang="pt-PT" altLang="pt-PT" dirty="0" err="1">
                <a:latin typeface="Garamond" panose="02020404030301010803" pitchFamily="18" charset="0"/>
              </a:rPr>
              <a:t>pelo</a:t>
            </a:r>
            <a:r>
              <a:rPr lang="pt-PT" altLang="pt-PT" dirty="0">
                <a:latin typeface="Garamond" panose="02020404030301010803" pitchFamily="18" charset="0"/>
              </a:rPr>
              <a:t> </a:t>
            </a:r>
            <a:r>
              <a:rPr lang="pt-PT" altLang="pt-PT" b="1" dirty="0">
                <a:latin typeface="Garamond" panose="02020404030301010803" pitchFamily="18" charset="0"/>
              </a:rPr>
              <a:t>reconhecimento da importância de ambos como determinantes </a:t>
            </a:r>
            <a:r>
              <a:rPr lang="pt-PT" altLang="pt-PT" dirty="0">
                <a:latin typeface="Garamond" panose="02020404030301010803" pitchFamily="18" charset="0"/>
              </a:rPr>
              <a:t>de personalidade. </a:t>
            </a:r>
            <a:r>
              <a:rPr lang="pt-PT" altLang="pt-PT" b="1" dirty="0">
                <a:latin typeface="Garamond" panose="02020404030301010803" pitchFamily="18" charset="0"/>
              </a:rPr>
              <a:t>A hereditariedade pode predispor um individuo a certos padrões de comportamento </a:t>
            </a:r>
            <a:r>
              <a:rPr lang="pt-PT" altLang="pt-PT" dirty="0">
                <a:latin typeface="Garamond" panose="02020404030301010803" pitchFamily="18" charset="0"/>
              </a:rPr>
              <a:t>ao passo que as </a:t>
            </a:r>
            <a:r>
              <a:rPr lang="pt-PT" altLang="pt-PT" b="1" dirty="0">
                <a:latin typeface="Garamond" panose="02020404030301010803" pitchFamily="18" charset="0"/>
              </a:rPr>
              <a:t>força</a:t>
            </a:r>
            <a:r>
              <a:rPr lang="x-none" altLang="pt-PT" b="1" dirty="0">
                <a:latin typeface="Garamond" panose="02020404030301010803" pitchFamily="18" charset="0"/>
              </a:rPr>
              <a:t>s</a:t>
            </a:r>
            <a:r>
              <a:rPr lang="pt-PT" altLang="pt-PT" b="1" dirty="0">
                <a:latin typeface="Garamond" panose="02020404030301010803" pitchFamily="18" charset="0"/>
              </a:rPr>
              <a:t> ambientais podem ser responsáveis de padrões de acções mais específicas.</a:t>
            </a:r>
          </a:p>
          <a:p>
            <a:pPr algn="just"/>
            <a:endParaRPr lang="x-none" altLang="pt-PT" dirty="0">
              <a:latin typeface="Garamond" panose="02020404030301010803" pitchFamily="18" charset="0"/>
            </a:endParaRPr>
          </a:p>
          <a:p>
            <a:pPr algn="just"/>
            <a:r>
              <a:rPr lang="pt-PT" altLang="pt-PT" dirty="0">
                <a:latin typeface="Garamond" panose="02020404030301010803" pitchFamily="18" charset="0"/>
              </a:rPr>
              <a:t>Um dos aspectos de personalidade que causa maior perplexidade é a </a:t>
            </a:r>
            <a:r>
              <a:rPr lang="pt-PT" altLang="pt-PT" b="1" dirty="0">
                <a:latin typeface="Garamond" panose="02020404030301010803" pitchFamily="18" charset="0"/>
              </a:rPr>
              <a:t>sua resistência a mudanças</a:t>
            </a:r>
            <a:r>
              <a:rPr lang="pt-PT" altLang="pt-PT" dirty="0">
                <a:latin typeface="Garamond" panose="02020404030301010803" pitchFamily="18" charset="0"/>
              </a:rPr>
              <a:t>. Estudos </a:t>
            </a:r>
            <a:r>
              <a:rPr lang="pt-PT" altLang="pt-PT" b="1" dirty="0">
                <a:latin typeface="Garamond" panose="02020404030301010803" pitchFamily="18" charset="0"/>
              </a:rPr>
              <a:t>de alterar a personalidade</a:t>
            </a:r>
            <a:r>
              <a:rPr lang="pt-PT" altLang="pt-PT" dirty="0">
                <a:latin typeface="Garamond" panose="02020404030301010803" pitchFamily="18" charset="0"/>
              </a:rPr>
              <a:t> de uma pessoa monstra que </a:t>
            </a:r>
            <a:r>
              <a:rPr lang="pt-PT" altLang="pt-PT" b="1" dirty="0">
                <a:latin typeface="Garamond" panose="02020404030301010803" pitchFamily="18" charset="0"/>
              </a:rPr>
              <a:t>é muito difícil ou mesmo impossível.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x-none" altLang="pt-PT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pt-PT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596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3</a:t>
            </a: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.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Determinantes de personalidade</a:t>
            </a:r>
            <a:r>
              <a:rPr lang="pt-PT" dirty="0">
                <a:solidFill>
                  <a:schemeClr val="tx1"/>
                </a:solidFill>
              </a:rPr>
              <a:t/>
            </a:r>
            <a:br>
              <a:rPr lang="pt-PT" dirty="0">
                <a:solidFill>
                  <a:schemeClr val="tx1"/>
                </a:solidFill>
              </a:rPr>
            </a:b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Font typeface="Wingdings" panose="05000000000000000000" pitchFamily="2" charset="2"/>
              <a:buNone/>
            </a:pPr>
            <a:endParaRPr lang="x-none" altLang="pt-PT" sz="3200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3200" b="1" dirty="0" smtClean="0"/>
              <a:t>Traços </a:t>
            </a:r>
            <a:r>
              <a:rPr lang="pt-PT" altLang="pt-PT" sz="3200" b="1" dirty="0"/>
              <a:t>de Personalidade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sz="3200" dirty="0" smtClean="0"/>
              <a:t>Características </a:t>
            </a:r>
            <a:r>
              <a:rPr lang="pt-PT" altLang="pt-PT" sz="3200" b="1" dirty="0"/>
              <a:t>duradouras</a:t>
            </a:r>
            <a:r>
              <a:rPr lang="pt-PT" altLang="pt-PT" sz="3200" dirty="0"/>
              <a:t> que </a:t>
            </a:r>
            <a:r>
              <a:rPr lang="pt-PT" altLang="pt-PT" sz="3200" b="1" dirty="0"/>
              <a:t>descrevem o comportamento </a:t>
            </a:r>
            <a:r>
              <a:rPr lang="pt-PT" altLang="pt-PT" sz="3200" dirty="0"/>
              <a:t>das pessoas e que são exibidas em grande numero de situações.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lang="pt-PT" altLang="pt-PT" sz="3200" dirty="0"/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sz="3200" dirty="0"/>
              <a:t> </a:t>
            </a:r>
            <a:r>
              <a:rPr lang="pt-PT" altLang="pt-PT" sz="3200" dirty="0" err="1"/>
              <a:t>Quan</a:t>
            </a:r>
            <a:r>
              <a:rPr lang="x-none" altLang="pt-PT" sz="3200" dirty="0"/>
              <a:t>t</a:t>
            </a:r>
            <a:r>
              <a:rPr lang="pt-PT" altLang="pt-PT" sz="3200" dirty="0"/>
              <a:t>o mais consistentes as características ao longo do tempo e quanto maior a frequência com que ocorrem em situações diversas, maior a importância desses traços para a descrição da personalidade</a:t>
            </a:r>
            <a:r>
              <a:rPr lang="pt-PT" altLang="pt-PT" sz="3200" dirty="0" smtClean="0"/>
              <a:t>.</a:t>
            </a:r>
            <a:endParaRPr lang="pt-PT" altLang="pt-PT" sz="3200" dirty="0"/>
          </a:p>
          <a:p>
            <a:pPr marL="0" indent="0" algn="just">
              <a:buFont typeface="Wingdings" panose="05000000000000000000" pitchFamily="2" charset="2"/>
              <a:buNone/>
            </a:pPr>
            <a:endParaRPr lang="pt-PT" altLang="pt-PT" sz="3200" dirty="0"/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sz="3200" dirty="0"/>
              <a:t>Os traços de personalidade ajudam a definir a forma como interpretamos nosso ambiente e respondemos a ele</a:t>
            </a:r>
            <a:r>
              <a:rPr lang="x-none" altLang="pt-PT" sz="3200" dirty="0"/>
              <a:t>.</a:t>
            </a:r>
            <a:r>
              <a:rPr lang="pt-PT" altLang="pt-PT" sz="3200" dirty="0"/>
              <a:t> </a:t>
            </a:r>
          </a:p>
          <a:p>
            <a:pPr marL="0" indent="0">
              <a:buNone/>
            </a:pPr>
            <a:endParaRPr lang="pt-PT" sz="3200" dirty="0">
              <a:solidFill>
                <a:srgbClr val="00B0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137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5080</TotalTime>
  <Words>2005</Words>
  <Application>Microsoft Office PowerPoint</Application>
  <PresentationFormat>Widescreen</PresentationFormat>
  <Paragraphs>303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Garamond</vt:lpstr>
      <vt:lpstr>Ink Free</vt:lpstr>
      <vt:lpstr>Kristen ITC</vt:lpstr>
      <vt:lpstr>Times New Roman</vt:lpstr>
      <vt:lpstr>Wingdings</vt:lpstr>
      <vt:lpstr>Clarity</vt:lpstr>
      <vt:lpstr> INSTITUTO SUPERIOR DE TRANSPORTES E COMUNICAÇÕES</vt:lpstr>
      <vt:lpstr>                                AULA- 5     </vt:lpstr>
      <vt:lpstr>Aula 5 : Personalidade e Valores</vt:lpstr>
      <vt:lpstr>   1. Contextulizar o tema   </vt:lpstr>
      <vt:lpstr>     1. Contextulizar o tema      </vt:lpstr>
      <vt:lpstr>      2. Definir personalidade        </vt:lpstr>
      <vt:lpstr>        3. Discutir os determinantes de personalidade    .    </vt:lpstr>
      <vt:lpstr>        3. Determinantes de personalidade     </vt:lpstr>
      <vt:lpstr> 3. Determinantes de personalidade </vt:lpstr>
      <vt:lpstr>  4. Descrever a estrutura de tipos de personalidade Myers-Briggs;  </vt:lpstr>
      <vt:lpstr>4. Descrever a estrutura de tipos de personalidade Myers-Briggs</vt:lpstr>
      <vt:lpstr> 5. Identificar as características chaves do modelo Big Five </vt:lpstr>
      <vt:lpstr>  6. Discutir outros traços de personalidades relevantes para CO  </vt:lpstr>
      <vt:lpstr>  6. Discutir outros traços de personalidades relevantes para CO  </vt:lpstr>
      <vt:lpstr>  7. Definir valores e sua importância  </vt:lpstr>
      <vt:lpstr>  7. Definir valores e sua importância  </vt:lpstr>
      <vt:lpstr>  7. Definir valores e sua importância  </vt:lpstr>
      <vt:lpstr>   8. Diferenciar valores terminais dos instrumentais   </vt:lpstr>
      <vt:lpstr>    9. Identificar diferença de gerações no que se refere aos valores;    </vt:lpstr>
      <vt:lpstr>    9. Identificar diferença de gerações no que se refere aos valores;     </vt:lpstr>
      <vt:lpstr>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Muveca</dc:creator>
  <cp:lastModifiedBy>JUMA</cp:lastModifiedBy>
  <cp:revision>387</cp:revision>
  <dcterms:created xsi:type="dcterms:W3CDTF">2023-07-27T09:06:55Z</dcterms:created>
  <dcterms:modified xsi:type="dcterms:W3CDTF">2024-07-29T18:03:44Z</dcterms:modified>
</cp:coreProperties>
</file>